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2"/>
  </p:notesMasterIdLst>
  <p:sldIdLst>
    <p:sldId id="256" r:id="rId2"/>
    <p:sldId id="282" r:id="rId3"/>
    <p:sldId id="257" r:id="rId4"/>
    <p:sldId id="291" r:id="rId5"/>
    <p:sldId id="258" r:id="rId6"/>
    <p:sldId id="294" r:id="rId7"/>
    <p:sldId id="260" r:id="rId8"/>
    <p:sldId id="288" r:id="rId9"/>
    <p:sldId id="263" r:id="rId10"/>
    <p:sldId id="290" r:id="rId11"/>
    <p:sldId id="279" r:id="rId12"/>
    <p:sldId id="264" r:id="rId13"/>
    <p:sldId id="262" r:id="rId14"/>
    <p:sldId id="265" r:id="rId15"/>
    <p:sldId id="266" r:id="rId16"/>
    <p:sldId id="268" r:id="rId17"/>
    <p:sldId id="269" r:id="rId18"/>
    <p:sldId id="271" r:id="rId19"/>
    <p:sldId id="270" r:id="rId20"/>
    <p:sldId id="272" r:id="rId21"/>
    <p:sldId id="274" r:id="rId22"/>
    <p:sldId id="275" r:id="rId23"/>
    <p:sldId id="285" r:id="rId24"/>
    <p:sldId id="289" r:id="rId25"/>
    <p:sldId id="299" r:id="rId26"/>
    <p:sldId id="292" r:id="rId27"/>
    <p:sldId id="300" r:id="rId28"/>
    <p:sldId id="277" r:id="rId29"/>
    <p:sldId id="278" r:id="rId30"/>
    <p:sldId id="295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Keskmine laad 4 – rõhk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Keskmine laad 4 – rõhk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16DA210-FB5B-4158-B5E0-FEB733F419BA}" styleName="Hele laad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e laad 2 – rõhk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25E5076-3810-47DD-B79F-674D7AD40C01}" styleName="Tume laad 1 – rõhk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Keskmine laad 1 – rõhk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16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4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584E7-D64C-4CDE-A7D4-2408FC9CF772}" type="datetimeFigureOut">
              <a:rPr lang="et-EE" smtClean="0"/>
              <a:t>29.04.2026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AB7B2-5A63-43BF-93FE-9ED6120F365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86259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Lahkusid Siemens </a:t>
            </a:r>
            <a:r>
              <a:rPr lang="et-EE" dirty="0" err="1"/>
              <a:t>Healthcare</a:t>
            </a:r>
            <a:r>
              <a:rPr lang="et-EE" dirty="0"/>
              <a:t> ja Baltic Laboratory </a:t>
            </a:r>
            <a:r>
              <a:rPr lang="et-EE" dirty="0" err="1"/>
              <a:t>Systema</a:t>
            </a:r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EAB7B2-5A63-43BF-93FE-9ED6120F3653}" type="slidenum">
              <a:rPr lang="et-EE" smtClean="0"/>
              <a:t>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1029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Ametinimetused laboris korda, </a:t>
            </a:r>
            <a:r>
              <a:rPr lang="et-EE" dirty="0" err="1"/>
              <a:t>Flebotomist</a:t>
            </a:r>
            <a:r>
              <a:rPr lang="et-EE" dirty="0"/>
              <a:t> Terviseportaali kuva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EAB7B2-5A63-43BF-93FE-9ED6120F3653}" type="slidenum">
              <a:rPr lang="et-EE" smtClean="0"/>
              <a:t>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03887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juhtslaidi alapealkirja laadi redigeerimiseks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872D1-1DCC-4740-9411-B5EE32C317F3}" type="datetime1">
              <a:rPr lang="et-EE" smtClean="0"/>
              <a:t>29.04.2026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Sangaste, 27.08.2020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33296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AA91C-4B91-42A6-AEF9-388ECA96A399}" type="datetime1">
              <a:rPr lang="et-EE" smtClean="0"/>
              <a:t>29.04.2026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Sangaste, 27.08.2020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48917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8B5AE-0163-4130-B476-2FD011F93274}" type="datetime1">
              <a:rPr lang="et-EE" smtClean="0"/>
              <a:t>29.04.2026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Sangaste, 27.08.2020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57926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42D51-9F11-4365-9130-C790F3193C4B}" type="datetime1">
              <a:rPr lang="et-EE" smtClean="0"/>
              <a:t>29.04.2026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Sangaste, 27.08.2020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33965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A12BD-EC8D-4F5B-A21C-00876F9B90C0}" type="datetime1">
              <a:rPr lang="et-EE" smtClean="0"/>
              <a:t>29.04.2026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Sangaste, 27.08.2020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43311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749CD-E51B-4217-A6C8-91B4E906FEA6}" type="datetime1">
              <a:rPr lang="et-EE" smtClean="0"/>
              <a:t>29.04.2026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Sangaste, 27.08.2020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19052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4FB9D-8C9B-437A-A112-363F559234A5}" type="datetime1">
              <a:rPr lang="et-EE" smtClean="0"/>
              <a:t>29.04.2026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Sangaste, 27.08.2020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4100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6BF8D-5761-4CC5-B086-0F8C45B406F0}" type="datetime1">
              <a:rPr lang="et-EE" smtClean="0"/>
              <a:t>29.04.2026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Sangaste, 27.08.2020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37422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E197-C7AA-442D-92B7-E2B998369140}" type="datetime1">
              <a:rPr lang="et-EE" smtClean="0"/>
              <a:t>29.04.2026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Sangaste, 27.08.2020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94382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495B7-5D83-494F-B28B-DFE137FEC5D2}" type="datetime1">
              <a:rPr lang="et-EE" smtClean="0"/>
              <a:t>29.04.2026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Sangaste, 27.08.2020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93534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t-EE"/>
              <a:t>Pildi lisamiseks klõpsake ikooni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7FAD4-8053-449A-BF6D-4002538DD98E}" type="datetime1">
              <a:rPr lang="et-EE" smtClean="0"/>
              <a:t>29.04.2026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Sangaste, 27.08.2020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58687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991E5-271A-42DA-95BA-818539E0AF36}" type="datetime1">
              <a:rPr lang="et-EE" smtClean="0"/>
              <a:t>29.04.2026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t-EE"/>
              <a:t>Sangaste, 27.08.2020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75D4F-1AFE-43A9-ABB9-D5818404FCFB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58421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m.ee/sites/default/files/documents/2024-11/Eesti%20AMR%20ohjamise%20strateegia_28.11.pd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lmy.ee/wp-content/uploads/2024/06/HIV-laboratoorse-uuringu-kinnitamise-algoritm-v02_10.06.2024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852297" y="502020"/>
            <a:ext cx="3992787" cy="16429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500" kern="12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ELMÜ 202</a:t>
            </a:r>
            <a:r>
              <a:rPr lang="et-EE" sz="3500" kern="12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5</a:t>
            </a:r>
            <a:endParaRPr lang="en-US" sz="3500" kern="1200" dirty="0">
              <a:solidFill>
                <a:schemeClr val="accent5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858692" y="2405894"/>
            <a:ext cx="3986392" cy="353508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l"/>
            <a:r>
              <a:rPr lang="et-EE" sz="1700" dirty="0">
                <a:solidFill>
                  <a:schemeClr val="accent5">
                    <a:lumMod val="75000"/>
                  </a:schemeClr>
                </a:solidFill>
              </a:rPr>
              <a:t>    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Aastaaruanne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en-US" sz="1700" dirty="0">
                <a:solidFill>
                  <a:schemeClr val="accent5">
                    <a:lumMod val="75000"/>
                  </a:schemeClr>
                </a:solidFill>
              </a:rPr>
              <a:t>		</a:t>
            </a:r>
            <a:endParaRPr lang="et-EE" sz="1700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endParaRPr lang="et-EE" sz="1700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endParaRPr lang="et-EE" sz="1700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endParaRPr lang="et-EE" sz="1700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endParaRPr lang="et-EE" sz="1700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endParaRPr lang="et-EE" sz="1700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et-EE" sz="1700" dirty="0">
                <a:solidFill>
                  <a:schemeClr val="accent5">
                    <a:lumMod val="75000"/>
                  </a:schemeClr>
                </a:solidFill>
              </a:rPr>
              <a:t>	</a:t>
            </a:r>
            <a:r>
              <a:rPr lang="en-US" sz="1700" dirty="0">
                <a:solidFill>
                  <a:schemeClr val="accent5">
                    <a:lumMod val="75000"/>
                  </a:schemeClr>
                </a:solidFill>
              </a:rPr>
              <a:t>Anu Tamm      </a:t>
            </a:r>
            <a:r>
              <a:rPr lang="et-EE" sz="1700" dirty="0">
                <a:solidFill>
                  <a:schemeClr val="accent5">
                    <a:lumMod val="75000"/>
                  </a:schemeClr>
                </a:solidFill>
              </a:rPr>
              <a:t>		</a:t>
            </a:r>
          </a:p>
          <a:p>
            <a:pPr algn="l"/>
            <a:r>
              <a:rPr lang="et-EE" sz="1700" dirty="0">
                <a:solidFill>
                  <a:schemeClr val="accent5">
                    <a:lumMod val="75000"/>
                  </a:schemeClr>
                </a:solidFill>
              </a:rPr>
              <a:t>	Sillamäe</a:t>
            </a:r>
            <a:r>
              <a:rPr lang="en-US" sz="17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t-EE" sz="1700" dirty="0">
                <a:solidFill>
                  <a:schemeClr val="accent5">
                    <a:lumMod val="75000"/>
                  </a:schemeClr>
                </a:solidFill>
              </a:rPr>
              <a:t>06</a:t>
            </a:r>
            <a:r>
              <a:rPr lang="en-US" sz="1700" dirty="0">
                <a:solidFill>
                  <a:schemeClr val="accent5">
                    <a:lumMod val="75000"/>
                  </a:schemeClr>
                </a:solidFill>
              </a:rPr>
              <a:t>.0</a:t>
            </a:r>
            <a:r>
              <a:rPr lang="et-EE" sz="1700" dirty="0">
                <a:solidFill>
                  <a:schemeClr val="accent5">
                    <a:lumMod val="75000"/>
                  </a:schemeClr>
                </a:solidFill>
              </a:rPr>
              <a:t>5</a:t>
            </a:r>
            <a:r>
              <a:rPr lang="en-US" sz="1700" dirty="0">
                <a:solidFill>
                  <a:schemeClr val="accent5">
                    <a:lumMod val="75000"/>
                  </a:schemeClr>
                </a:solidFill>
              </a:rPr>
              <a:t>.202</a:t>
            </a:r>
            <a:r>
              <a:rPr lang="et-EE" sz="1700" dirty="0">
                <a:solidFill>
                  <a:schemeClr val="accent5">
                    <a:lumMod val="75000"/>
                  </a:schemeClr>
                </a:solidFill>
              </a:rPr>
              <a:t>6</a:t>
            </a:r>
            <a:endParaRPr lang="en-US" sz="17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5"/>
            <a:ext cx="306939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2"/>
            <a:ext cx="306939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22"/>
            <a:ext cx="3051501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2499" y="-10"/>
            <a:ext cx="2708601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l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6975" y="1791092"/>
            <a:ext cx="3127897" cy="330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62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48779"/>
          </a:xfrm>
        </p:spPr>
        <p:txBody>
          <a:bodyPr>
            <a:normAutofit/>
          </a:bodyPr>
          <a:lstStyle/>
          <a:p>
            <a:pPr algn="ctr"/>
            <a:r>
              <a:rPr lang="et-EE" sz="4000" dirty="0">
                <a:solidFill>
                  <a:schemeClr val="accent5">
                    <a:lumMod val="75000"/>
                  </a:schemeClr>
                </a:solidFill>
              </a:rPr>
              <a:t>ELMÜ stipendiumid 2025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28650" y="1180407"/>
            <a:ext cx="7886700" cy="49965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2400" dirty="0">
                <a:solidFill>
                  <a:schemeClr val="accent5">
                    <a:lumMod val="75000"/>
                  </a:schemeClr>
                </a:solidFill>
              </a:rPr>
              <a:t>1.</a:t>
            </a:r>
            <a:r>
              <a:rPr lang="et-EE" sz="2400" b="1" dirty="0">
                <a:solidFill>
                  <a:schemeClr val="accent5">
                    <a:lumMod val="75000"/>
                  </a:schemeClr>
                </a:solidFill>
              </a:rPr>
              <a:t> Irina </a:t>
            </a:r>
            <a:r>
              <a:rPr lang="et-EE" sz="2400" b="1" dirty="0" err="1">
                <a:solidFill>
                  <a:schemeClr val="accent5">
                    <a:lumMod val="75000"/>
                  </a:schemeClr>
                </a:solidFill>
              </a:rPr>
              <a:t>Golovjova</a:t>
            </a:r>
            <a:endParaRPr lang="et-EE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t-EE" sz="2000" dirty="0" err="1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EuroMedLab</a:t>
            </a:r>
            <a:r>
              <a:rPr lang="et-EE" sz="2000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, Brüssel, 18-22.05.2025</a:t>
            </a:r>
            <a:endParaRPr lang="et-EE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t-EE" sz="2000" b="0" u="sng" dirty="0" err="1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Comparison</a:t>
            </a:r>
            <a:r>
              <a:rPr lang="et-EE" sz="2000" b="0" u="sng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 of </a:t>
            </a:r>
            <a:r>
              <a:rPr lang="et-EE" sz="2000" b="0" u="sng" dirty="0" err="1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pediatric</a:t>
            </a:r>
            <a:r>
              <a:rPr lang="et-EE" sz="2000" b="0" u="sng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t-EE" sz="2000" b="0" u="sng" dirty="0" err="1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eGFR</a:t>
            </a:r>
            <a:r>
              <a:rPr lang="et-EE" sz="2000" b="0" u="sng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t-EE" sz="2000" b="0" u="sng" dirty="0" err="1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equations</a:t>
            </a:r>
            <a:endParaRPr lang="et-EE" sz="2000" u="sng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t-EE" sz="2400" u="sng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2. </a:t>
            </a:r>
            <a:r>
              <a:rPr lang="et-EE" sz="2400" b="1" dirty="0">
                <a:solidFill>
                  <a:schemeClr val="accent5">
                    <a:lumMod val="75000"/>
                  </a:schemeClr>
                </a:solidFill>
              </a:rPr>
              <a:t>Anne Must</a:t>
            </a:r>
            <a:r>
              <a:rPr lang="et-EE" sz="2000" dirty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et-EE" sz="20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ESCMID Global 2025, Viin, 11.-15.04.2025</a:t>
            </a:r>
          </a:p>
          <a:p>
            <a:pPr marL="0" indent="0">
              <a:buNone/>
            </a:pPr>
            <a:r>
              <a:rPr lang="et-EE" sz="2000" u="sng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Comparative</a:t>
            </a:r>
            <a:r>
              <a:rPr lang="et-EE" sz="2000" u="sng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t-EE" sz="2000" u="sng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evaluation</a:t>
            </a:r>
            <a:r>
              <a:rPr lang="et-EE" sz="2000" u="sng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of </a:t>
            </a:r>
            <a:r>
              <a:rPr lang="et-EE" sz="2000" u="sng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antifungal</a:t>
            </a:r>
            <a:r>
              <a:rPr lang="et-EE" sz="2000" u="sng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t-EE" sz="2000" u="sng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susceptibility</a:t>
            </a:r>
            <a:r>
              <a:rPr lang="et-EE" sz="2000" u="sng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t-EE" sz="2000" u="sng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testing</a:t>
            </a:r>
            <a:r>
              <a:rPr lang="et-EE" sz="2000" u="sng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and </a:t>
            </a:r>
            <a:r>
              <a:rPr lang="et-EE" sz="2000" u="sng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genomic</a:t>
            </a:r>
            <a:r>
              <a:rPr lang="et-EE" sz="2000" u="sng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t-EE" sz="2000" u="sng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analysis</a:t>
            </a:r>
            <a:r>
              <a:rPr lang="et-EE" sz="2000" u="sng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in </a:t>
            </a:r>
            <a:r>
              <a:rPr lang="et-EE" sz="2000" i="1" u="sng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Nakaseomyces</a:t>
            </a:r>
            <a:r>
              <a:rPr lang="et-EE" sz="2000" i="1" u="sng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t-EE" sz="2000" i="1" u="sng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glabratus</a:t>
            </a:r>
            <a:r>
              <a:rPr lang="et-EE" sz="2000" u="sng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 </a:t>
            </a:r>
            <a:r>
              <a:rPr lang="et-EE" sz="2000" u="sng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isolates</a:t>
            </a:r>
            <a:r>
              <a:rPr lang="et-EE" sz="2000" u="sng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t-EE" sz="2000" u="sng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from</a:t>
            </a:r>
            <a:r>
              <a:rPr lang="et-EE" sz="2000" u="sng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t-EE" sz="2000" u="sng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an</a:t>
            </a:r>
            <a:r>
              <a:rPr lang="et-EE" sz="2000" u="sng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t-EE" sz="2000" u="sng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elderly</a:t>
            </a:r>
            <a:r>
              <a:rPr lang="et-EE" sz="2000" u="sng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t-EE" sz="2000" u="sng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patient</a:t>
            </a:r>
            <a:r>
              <a:rPr lang="et-EE" sz="2000" u="sng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t-EE" sz="2000" u="sng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with</a:t>
            </a:r>
            <a:r>
              <a:rPr lang="et-EE" sz="2000" u="sng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t-EE" sz="2000" u="sng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urosepsis</a:t>
            </a:r>
            <a:r>
              <a:rPr lang="en-US" sz="2000" u="sng" dirty="0">
                <a:solidFill>
                  <a:srgbClr val="0070C0"/>
                </a:solidFill>
              </a:rPr>
              <a:t> </a:t>
            </a:r>
            <a:endParaRPr lang="et-EE" sz="2000" u="sng" dirty="0">
              <a:solidFill>
                <a:srgbClr val="0070C0"/>
              </a:solidFill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10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49256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22632" y="1922631"/>
            <a:ext cx="6875818" cy="3030558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663321" y="3165298"/>
            <a:ext cx="4355594" cy="302895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742858" y="2085760"/>
            <a:ext cx="6857572" cy="268605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1161554" y="1712395"/>
            <a:ext cx="4808302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95030" y="2767106"/>
            <a:ext cx="2160621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495031" y="806824"/>
            <a:ext cx="2189804" cy="14941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17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</a:t>
            </a: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>
          <a:xfrm>
            <a:off x="8778239" y="6455664"/>
            <a:ext cx="33604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84375D4F-1AFE-43A9-ABB9-D5818404FCF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 defTabSz="914400">
                <a:spcAft>
                  <a:spcPts val="600"/>
                </a:spcAft>
              </a:pPr>
              <a:t>11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Pilt 5">
            <a:extLst>
              <a:ext uri="{FF2B5EF4-FFF2-40B4-BE49-F238E27FC236}">
                <a16:creationId xmlns:a16="http://schemas.microsoft.com/office/drawing/2014/main" id="{D13024FC-8AF2-80D8-68BA-5F54AD8D1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6860" y="17819"/>
            <a:ext cx="5154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652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35306"/>
          </a:xfrm>
        </p:spPr>
        <p:txBody>
          <a:bodyPr/>
          <a:lstStyle/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Laboriarstide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sektsioon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br>
              <a:rPr lang="et-EE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</a:rPr>
              <a:t>juh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et-EE" sz="2000" dirty="0">
                <a:solidFill>
                  <a:schemeClr val="accent5">
                    <a:lumMod val="75000"/>
                  </a:schemeClr>
                </a:solidFill>
              </a:rPr>
              <a:t>Kristiina Kurg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28650" y="1594966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t-EE" sz="2000" dirty="0">
                <a:solidFill>
                  <a:schemeClr val="accent5">
                    <a:lumMod val="75000"/>
                  </a:schemeClr>
                </a:solidFill>
              </a:rPr>
              <a:t>Töörühma koosolekud 27.02, 21.11</a:t>
            </a:r>
          </a:p>
          <a:p>
            <a:r>
              <a:rPr lang="et-EE" sz="2000" dirty="0">
                <a:solidFill>
                  <a:schemeClr val="accent5">
                    <a:lumMod val="75000"/>
                  </a:schemeClr>
                </a:solidFill>
              </a:rPr>
              <a:t>Regulaarne ELHR analüüside taotluste ülevaatus (110 taotlust, 9 protokolli)</a:t>
            </a:r>
          </a:p>
          <a:p>
            <a:r>
              <a:rPr lang="et-EE" sz="2000" dirty="0">
                <a:solidFill>
                  <a:schemeClr val="accent5">
                    <a:lumMod val="75000"/>
                  </a:schemeClr>
                </a:solidFill>
              </a:rPr>
              <a:t>Ravijuhendite kooskõlastamine</a:t>
            </a:r>
          </a:p>
          <a:p>
            <a:pPr lvl="1"/>
            <a:r>
              <a:rPr lang="en-US" sz="1400" dirty="0" err="1">
                <a:solidFill>
                  <a:srgbClr val="0070C0"/>
                </a:solidFill>
              </a:rPr>
              <a:t>Südamehaige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kompleksne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taastusravi</a:t>
            </a:r>
            <a:endParaRPr lang="et-EE" sz="1400" dirty="0">
              <a:solidFill>
                <a:srgbClr val="0070C0"/>
              </a:solidFill>
            </a:endParaRPr>
          </a:p>
          <a:p>
            <a:pPr lvl="1"/>
            <a:r>
              <a:rPr lang="en-US" sz="1400" dirty="0" err="1">
                <a:solidFill>
                  <a:srgbClr val="0070C0"/>
                </a:solidFill>
              </a:rPr>
              <a:t>Perioperatiivne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ägeda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valu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käsitlus</a:t>
            </a:r>
            <a:r>
              <a:rPr lang="en-US" sz="1400" dirty="0">
                <a:solidFill>
                  <a:srgbClr val="0070C0"/>
                </a:solidFill>
              </a:rPr>
              <a:t> (</a:t>
            </a:r>
            <a:r>
              <a:rPr lang="en-US" sz="1400" dirty="0" err="1">
                <a:solidFill>
                  <a:srgbClr val="0070C0"/>
                </a:solidFill>
              </a:rPr>
              <a:t>ajakohastamine</a:t>
            </a:r>
            <a:r>
              <a:rPr lang="en-US" sz="1400" dirty="0">
                <a:solidFill>
                  <a:srgbClr val="0070C0"/>
                </a:solidFill>
              </a:rPr>
              <a:t>)</a:t>
            </a:r>
            <a:endParaRPr lang="et-EE" sz="1400" dirty="0">
              <a:solidFill>
                <a:srgbClr val="0070C0"/>
              </a:solidFill>
            </a:endParaRPr>
          </a:p>
          <a:p>
            <a:pPr lvl="1"/>
            <a:r>
              <a:rPr lang="en-US" sz="1400" dirty="0" err="1">
                <a:solidFill>
                  <a:srgbClr val="0070C0"/>
                </a:solidFill>
              </a:rPr>
              <a:t>Toitmisravi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korraldus</a:t>
            </a:r>
            <a:r>
              <a:rPr lang="en-US" sz="1400" dirty="0">
                <a:solidFill>
                  <a:srgbClr val="0070C0"/>
                </a:solidFill>
              </a:rPr>
              <a:t>. </a:t>
            </a:r>
            <a:r>
              <a:rPr lang="en-US" sz="1400" dirty="0" err="1">
                <a:solidFill>
                  <a:srgbClr val="0070C0"/>
                </a:solidFill>
              </a:rPr>
              <a:t>Alatoitumuse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sõelumine</a:t>
            </a:r>
            <a:r>
              <a:rPr lang="en-US" sz="1400" dirty="0">
                <a:solidFill>
                  <a:srgbClr val="0070C0"/>
                </a:solidFill>
              </a:rPr>
              <a:t>, </a:t>
            </a:r>
            <a:r>
              <a:rPr lang="en-US" sz="1400" dirty="0" err="1">
                <a:solidFill>
                  <a:srgbClr val="0070C0"/>
                </a:solidFill>
              </a:rPr>
              <a:t>diagnoosimine</a:t>
            </a:r>
            <a:r>
              <a:rPr lang="en-US" sz="1400" dirty="0">
                <a:solidFill>
                  <a:srgbClr val="0070C0"/>
                </a:solidFill>
              </a:rPr>
              <a:t> ja </a:t>
            </a:r>
            <a:r>
              <a:rPr lang="en-US" sz="1400" dirty="0" err="1">
                <a:solidFill>
                  <a:srgbClr val="0070C0"/>
                </a:solidFill>
              </a:rPr>
              <a:t>toitmisravi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alustamine</a:t>
            </a:r>
            <a:endParaRPr lang="et-EE" sz="1400" dirty="0">
              <a:solidFill>
                <a:srgbClr val="0070C0"/>
              </a:solidFill>
            </a:endParaRPr>
          </a:p>
          <a:p>
            <a:pPr lvl="1"/>
            <a:r>
              <a:rPr lang="en-US" sz="1400" dirty="0" err="1">
                <a:solidFill>
                  <a:srgbClr val="0070C0"/>
                </a:solidFill>
              </a:rPr>
              <a:t>Sagedasemate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naha</a:t>
            </a:r>
            <a:r>
              <a:rPr lang="en-US" sz="1400" dirty="0">
                <a:solidFill>
                  <a:srgbClr val="0070C0"/>
                </a:solidFill>
              </a:rPr>
              <a:t> ja </a:t>
            </a:r>
            <a:r>
              <a:rPr lang="en-US" sz="1400" dirty="0" err="1">
                <a:solidFill>
                  <a:srgbClr val="0070C0"/>
                </a:solidFill>
              </a:rPr>
              <a:t>pehmete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kudede</a:t>
            </a:r>
            <a:r>
              <a:rPr lang="en-US" sz="1400" dirty="0">
                <a:solidFill>
                  <a:srgbClr val="0070C0"/>
                </a:solidFill>
              </a:rPr>
              <a:t> ja </a:t>
            </a:r>
            <a:r>
              <a:rPr lang="en-US" sz="1400" dirty="0" err="1">
                <a:solidFill>
                  <a:srgbClr val="0070C0"/>
                </a:solidFill>
              </a:rPr>
              <a:t>seedetrakti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infektsioonide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ambulatoorne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diagnostika</a:t>
            </a:r>
            <a:r>
              <a:rPr lang="en-US" sz="1400" dirty="0">
                <a:solidFill>
                  <a:srgbClr val="0070C0"/>
                </a:solidFill>
              </a:rPr>
              <a:t> ja </a:t>
            </a:r>
            <a:r>
              <a:rPr lang="en-US" sz="1400" dirty="0" err="1">
                <a:solidFill>
                  <a:srgbClr val="0070C0"/>
                </a:solidFill>
              </a:rPr>
              <a:t>ravi</a:t>
            </a:r>
            <a:endParaRPr lang="et-EE" sz="1400" dirty="0">
              <a:solidFill>
                <a:srgbClr val="0070C0"/>
              </a:solidFill>
            </a:endParaRPr>
          </a:p>
          <a:p>
            <a:pPr lvl="1"/>
            <a:r>
              <a:rPr lang="en-US" sz="1400" dirty="0" err="1">
                <a:solidFill>
                  <a:srgbClr val="0070C0"/>
                </a:solidFill>
              </a:rPr>
              <a:t>Enneaegse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sünnituse</a:t>
            </a:r>
            <a:r>
              <a:rPr lang="en-US" sz="1400" dirty="0">
                <a:solidFill>
                  <a:srgbClr val="0070C0"/>
                </a:solidFill>
              </a:rPr>
              <a:t> ja </a:t>
            </a:r>
            <a:r>
              <a:rPr lang="en-US" sz="1400" dirty="0" err="1">
                <a:solidFill>
                  <a:srgbClr val="0070C0"/>
                </a:solidFill>
              </a:rPr>
              <a:t>enneaegse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vastsündinu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perinataalperioodi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käsitlus</a:t>
            </a:r>
            <a:r>
              <a:rPr lang="en-US" sz="1400" dirty="0">
                <a:solidFill>
                  <a:srgbClr val="0070C0"/>
                </a:solidFill>
              </a:rPr>
              <a:t> (</a:t>
            </a:r>
            <a:r>
              <a:rPr lang="en-US" sz="1400" dirty="0" err="1">
                <a:solidFill>
                  <a:srgbClr val="0070C0"/>
                </a:solidFill>
              </a:rPr>
              <a:t>ajakohastatud</a:t>
            </a:r>
            <a:r>
              <a:rPr lang="en-US" sz="1400" dirty="0">
                <a:solidFill>
                  <a:srgbClr val="0070C0"/>
                </a:solidFill>
              </a:rPr>
              <a:t>)</a:t>
            </a:r>
            <a:endParaRPr lang="et-EE" sz="1400" dirty="0">
              <a:solidFill>
                <a:srgbClr val="0070C0"/>
              </a:solidFill>
            </a:endParaRPr>
          </a:p>
          <a:p>
            <a:pPr lvl="1"/>
            <a:r>
              <a:rPr lang="en-US" sz="1400" dirty="0" err="1">
                <a:solidFill>
                  <a:srgbClr val="0070C0"/>
                </a:solidFill>
              </a:rPr>
              <a:t>Ülekaalulise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või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rasvunud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patsiendi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käsitlus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esmatasandil</a:t>
            </a:r>
            <a:r>
              <a:rPr lang="en-US" sz="1400" dirty="0">
                <a:solidFill>
                  <a:srgbClr val="0070C0"/>
                </a:solidFill>
              </a:rPr>
              <a:t> (</a:t>
            </a:r>
            <a:r>
              <a:rPr lang="en-US" sz="1400" dirty="0" err="1">
                <a:solidFill>
                  <a:srgbClr val="0070C0"/>
                </a:solidFill>
              </a:rPr>
              <a:t>ajakohastamine</a:t>
            </a:r>
            <a:r>
              <a:rPr lang="en-US" sz="1400" dirty="0">
                <a:solidFill>
                  <a:srgbClr val="0070C0"/>
                </a:solidFill>
              </a:rPr>
              <a:t>)</a:t>
            </a:r>
            <a:endParaRPr lang="et-EE" sz="1400" dirty="0">
              <a:solidFill>
                <a:srgbClr val="0070C0"/>
              </a:solidFill>
            </a:endParaRPr>
          </a:p>
          <a:p>
            <a:pPr lvl="1"/>
            <a:endParaRPr lang="et-EE" sz="14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  <a:p>
            <a:pPr lvl="1"/>
            <a:endParaRPr lang="et-EE" sz="1400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lvl="1"/>
            <a:endParaRPr lang="et-EE" sz="14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  <a:p>
            <a:endParaRPr lang="et-EE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12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020470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27069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chemeClr val="accent5">
                    <a:lumMod val="75000"/>
                  </a:schemeClr>
                </a:solidFill>
              </a:rPr>
              <a:t>Kliinilise</a:t>
            </a:r>
            <a:r>
              <a:rPr lang="en-US" sz="4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5">
                    <a:lumMod val="75000"/>
                  </a:schemeClr>
                </a:solidFill>
              </a:rPr>
              <a:t>mikrobioloogia</a:t>
            </a:r>
            <a:r>
              <a:rPr lang="en-US" sz="4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</a:rPr>
              <a:t>sektsioon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br>
              <a:rPr lang="et-EE" sz="4000" i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</a:rPr>
              <a:t>juh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et-EE" sz="2000" dirty="0">
                <a:solidFill>
                  <a:schemeClr val="accent5">
                    <a:lumMod val="75000"/>
                  </a:schemeClr>
                </a:solidFill>
              </a:rPr>
              <a:t>Paul Naaber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28650" y="1573427"/>
            <a:ext cx="7886700" cy="47829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t-EE" sz="2000" dirty="0">
                <a:solidFill>
                  <a:schemeClr val="accent5">
                    <a:lumMod val="75000"/>
                  </a:schemeClr>
                </a:solidFill>
              </a:rPr>
              <a:t>Töörühma koosolekud 27.03, 30.10</a:t>
            </a:r>
          </a:p>
          <a:p>
            <a:r>
              <a:rPr lang="et-EE" sz="1600" dirty="0">
                <a:solidFill>
                  <a:srgbClr val="0070C0"/>
                </a:solidFill>
              </a:rPr>
              <a:t>R</a:t>
            </a:r>
            <a:r>
              <a:rPr lang="en-US" sz="1600" dirty="0" err="1">
                <a:solidFill>
                  <a:srgbClr val="0070C0"/>
                </a:solidFill>
              </a:rPr>
              <a:t>avijuhendi</a:t>
            </a:r>
            <a:r>
              <a:rPr lang="et-EE" sz="1600" dirty="0">
                <a:solidFill>
                  <a:srgbClr val="0070C0"/>
                </a:solidFill>
              </a:rPr>
              <a:t> koostamine</a:t>
            </a:r>
            <a:r>
              <a:rPr lang="en-US" sz="1600" dirty="0">
                <a:solidFill>
                  <a:srgbClr val="0070C0"/>
                </a:solidFill>
              </a:rPr>
              <a:t> “</a:t>
            </a:r>
            <a:r>
              <a:rPr lang="en-US" sz="1600" dirty="0" err="1">
                <a:solidFill>
                  <a:srgbClr val="0070C0"/>
                </a:solidFill>
              </a:rPr>
              <a:t>Sagedasemate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haiglaväliste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infektsioonhaiguste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diagnostika</a:t>
            </a:r>
            <a:r>
              <a:rPr lang="en-US" sz="1600" dirty="0">
                <a:solidFill>
                  <a:srgbClr val="0070C0"/>
                </a:solidFill>
              </a:rPr>
              <a:t> ja </a:t>
            </a:r>
            <a:r>
              <a:rPr lang="en-US" sz="1600" dirty="0" err="1">
                <a:solidFill>
                  <a:srgbClr val="0070C0"/>
                </a:solidFill>
              </a:rPr>
              <a:t>ravi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algoritmid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perearstidele</a:t>
            </a:r>
            <a:r>
              <a:rPr lang="en-US" sz="1600" dirty="0">
                <a:solidFill>
                  <a:srgbClr val="0070C0"/>
                </a:solidFill>
              </a:rPr>
              <a:t>” II </a:t>
            </a:r>
            <a:r>
              <a:rPr lang="en-US" sz="1600" dirty="0" err="1">
                <a:solidFill>
                  <a:srgbClr val="0070C0"/>
                </a:solidFill>
              </a:rPr>
              <a:t>osa</a:t>
            </a:r>
            <a:endParaRPr lang="et-EE" sz="1600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  <a:p>
            <a:r>
              <a:rPr lang="et-EE" sz="1600" dirty="0">
                <a:solidFill>
                  <a:srgbClr val="0070C0"/>
                </a:solidFill>
              </a:rPr>
              <a:t>L</a:t>
            </a:r>
            <a:r>
              <a:rPr lang="en-US" sz="1600" dirty="0" err="1">
                <a:solidFill>
                  <a:srgbClr val="0070C0"/>
                </a:solidFill>
              </a:rPr>
              <a:t>aboratoorsed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juhised</a:t>
            </a:r>
            <a:r>
              <a:rPr lang="en-US" sz="1600" dirty="0">
                <a:solidFill>
                  <a:srgbClr val="0070C0"/>
                </a:solidFill>
              </a:rPr>
              <a:t>: “</a:t>
            </a:r>
            <a:r>
              <a:rPr lang="en-US" sz="1600" dirty="0" err="1">
                <a:solidFill>
                  <a:srgbClr val="0070C0"/>
                </a:solidFill>
              </a:rPr>
              <a:t>Infektsioosse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kõhulahtisuse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laboratoorne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diagnostika</a:t>
            </a:r>
            <a:r>
              <a:rPr lang="en-US" sz="1600" dirty="0">
                <a:solidFill>
                  <a:srgbClr val="0070C0"/>
                </a:solidFill>
              </a:rPr>
              <a:t>” ja “Clostridioides difficile </a:t>
            </a:r>
            <a:r>
              <a:rPr lang="en-US" sz="1600" dirty="0" err="1">
                <a:solidFill>
                  <a:srgbClr val="0070C0"/>
                </a:solidFill>
              </a:rPr>
              <a:t>laboratoorne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diagnostika</a:t>
            </a:r>
            <a:r>
              <a:rPr lang="en-US" sz="1600" dirty="0">
                <a:solidFill>
                  <a:srgbClr val="0070C0"/>
                </a:solidFill>
              </a:rPr>
              <a:t>“ </a:t>
            </a:r>
            <a:endParaRPr lang="et-EE" sz="1600" dirty="0">
              <a:solidFill>
                <a:srgbClr val="0070C0"/>
              </a:solidFill>
              <a:effectLst/>
              <a:ea typeface="Times New Roman" panose="02020603050405020304" pitchFamily="18" charset="0"/>
            </a:endParaRPr>
          </a:p>
          <a:p>
            <a:pPr algn="just"/>
            <a:r>
              <a:rPr lang="en-US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Marina Ivanova </a:t>
            </a:r>
            <a:r>
              <a:rPr lang="en-US" sz="160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ning</a:t>
            </a:r>
            <a:r>
              <a:rPr lang="en-US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Paul Naaber </a:t>
            </a:r>
            <a:r>
              <a:rPr lang="en-US" sz="160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osalesid</a:t>
            </a:r>
            <a:r>
              <a:rPr lang="en-US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Sotsiaalministeeriumi</a:t>
            </a:r>
            <a:r>
              <a:rPr lang="en-US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antimikroobse</a:t>
            </a:r>
            <a:r>
              <a:rPr lang="en-US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resistentsuse</a:t>
            </a:r>
            <a:r>
              <a:rPr lang="en-US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ohjamise</a:t>
            </a:r>
            <a:r>
              <a:rPr lang="en-US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juhtrühma</a:t>
            </a:r>
            <a:r>
              <a:rPr lang="en-US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töös</a:t>
            </a:r>
            <a:r>
              <a:rPr lang="en-US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ning</a:t>
            </a:r>
            <a:r>
              <a:rPr lang="en-US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vastava</a:t>
            </a:r>
            <a:r>
              <a:rPr lang="en-US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riikliku</a:t>
            </a:r>
            <a:r>
              <a:rPr lang="en-US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tegevuskava</a:t>
            </a:r>
            <a:r>
              <a:rPr lang="en-US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väljatöötamisel</a:t>
            </a:r>
            <a:r>
              <a:rPr lang="et-EE" sz="1600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en-US" sz="1600" u="sng" dirty="0"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https://www.sm.ee/sites/default/files/documents/2024-11/Eesti%20AMR%20ohjamise%20strateegia_28.11.pdf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.</a:t>
            </a:r>
            <a:endParaRPr lang="et-EE" sz="1600" dirty="0">
              <a:effectLst/>
              <a:ea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MTB </a:t>
            </a:r>
            <a:r>
              <a:rPr lang="en-US" sz="160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ravimtundlikkuse</a:t>
            </a:r>
            <a:r>
              <a:rPr lang="en-US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testimise</a:t>
            </a:r>
            <a:r>
              <a:rPr lang="en-US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referentsmeetodi</a:t>
            </a:r>
            <a:r>
              <a:rPr lang="en-US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t-EE" sz="1600" dirty="0">
                <a:solidFill>
                  <a:srgbClr val="0070C0"/>
                </a:solidFill>
                <a:effectLst/>
                <a:ea typeface="Times New Roman" panose="02020603050405020304" pitchFamily="18" charset="0"/>
              </a:rPr>
              <a:t>arendamine</a:t>
            </a:r>
            <a:endParaRPr lang="et-EE" sz="1600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et-EE" sz="16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t-EE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13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94091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b="1" dirty="0">
                <a:solidFill>
                  <a:schemeClr val="accent5">
                    <a:lumMod val="75000"/>
                  </a:schemeClr>
                </a:solidFill>
              </a:rPr>
              <a:t>LOINC </a:t>
            </a:r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töörühm </a:t>
            </a:r>
            <a:br>
              <a:rPr lang="et-EE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t-EE" sz="2000" dirty="0">
                <a:solidFill>
                  <a:schemeClr val="accent5">
                    <a:lumMod val="75000"/>
                  </a:schemeClr>
                </a:solidFill>
              </a:rPr>
              <a:t>juh. Anu Tamm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LOINC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töörühm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tegeles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tavapäraste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analüüside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standardiseerimise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teemadega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eLHR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andmebaasis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endParaRPr lang="et-EE" sz="1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t-EE" sz="1800" dirty="0">
                <a:solidFill>
                  <a:schemeClr val="accent5">
                    <a:lumMod val="50000"/>
                  </a:schemeClr>
                </a:solidFill>
              </a:rPr>
              <a:t>Juurutati uus valdkond </a:t>
            </a:r>
            <a:r>
              <a:rPr lang="et-EE" sz="1800" dirty="0" err="1">
                <a:solidFill>
                  <a:schemeClr val="accent5">
                    <a:lumMod val="50000"/>
                  </a:schemeClr>
                </a:solidFill>
              </a:rPr>
              <a:t>eLHRs</a:t>
            </a:r>
            <a:r>
              <a:rPr lang="et-EE" sz="1800" dirty="0">
                <a:solidFill>
                  <a:schemeClr val="accent5">
                    <a:lumMod val="50000"/>
                  </a:schemeClr>
                </a:solidFill>
              </a:rPr>
              <a:t>: Teadusuuringud</a:t>
            </a:r>
          </a:p>
          <a:p>
            <a:r>
              <a:rPr lang="et-EE" sz="1800" dirty="0">
                <a:solidFill>
                  <a:schemeClr val="accent5">
                    <a:lumMod val="50000"/>
                  </a:schemeClr>
                </a:solidFill>
              </a:rPr>
              <a:t>Tutvustati laboritele </a:t>
            </a:r>
            <a:r>
              <a:rPr lang="et-EE" sz="1800" dirty="0" err="1">
                <a:solidFill>
                  <a:schemeClr val="accent5">
                    <a:lumMod val="50000"/>
                  </a:schemeClr>
                </a:solidFill>
              </a:rPr>
              <a:t>TEHIKu</a:t>
            </a:r>
            <a:r>
              <a:rPr lang="et-EE" sz="1800" dirty="0">
                <a:solidFill>
                  <a:schemeClr val="accent5">
                    <a:lumMod val="50000"/>
                  </a:schemeClr>
                </a:solidFill>
              </a:rPr>
              <a:t> kava rakendada laboriuuringute ühikute ja </a:t>
            </a:r>
            <a:r>
              <a:rPr lang="et-EE" sz="1800" dirty="0" err="1">
                <a:solidFill>
                  <a:schemeClr val="accent5">
                    <a:lumMod val="50000"/>
                  </a:schemeClr>
                </a:solidFill>
              </a:rPr>
              <a:t>vastuskoodistike</a:t>
            </a:r>
            <a:r>
              <a:rPr lang="et-EE" sz="1800" dirty="0">
                <a:solidFill>
                  <a:schemeClr val="accent5">
                    <a:lumMod val="50000"/>
                  </a:schemeClr>
                </a:solidFill>
              </a:rPr>
              <a:t> kontrolle tulemuste edastamisel </a:t>
            </a:r>
            <a:r>
              <a:rPr lang="et-EE" sz="1800" dirty="0" err="1">
                <a:solidFill>
                  <a:schemeClr val="accent5">
                    <a:lumMod val="50000"/>
                  </a:schemeClr>
                </a:solidFill>
              </a:rPr>
              <a:t>TISi</a:t>
            </a:r>
            <a:r>
              <a:rPr lang="et-EE" sz="1800" dirty="0">
                <a:solidFill>
                  <a:schemeClr val="accent5">
                    <a:lumMod val="50000"/>
                  </a:schemeClr>
                </a:solidFill>
              </a:rPr>
              <a:t>. </a:t>
            </a:r>
          </a:p>
          <a:p>
            <a:r>
              <a:rPr lang="et-EE" sz="1800" dirty="0">
                <a:solidFill>
                  <a:schemeClr val="accent5">
                    <a:lumMod val="50000"/>
                  </a:schemeClr>
                </a:solidFill>
              </a:rPr>
              <a:t>Laboritele edastati ühikute ja </a:t>
            </a:r>
            <a:r>
              <a:rPr lang="et-EE" sz="1800" dirty="0" err="1">
                <a:solidFill>
                  <a:schemeClr val="accent5">
                    <a:lumMod val="50000"/>
                  </a:schemeClr>
                </a:solidFill>
              </a:rPr>
              <a:t>vastuskoodistike</a:t>
            </a:r>
            <a:r>
              <a:rPr lang="et-EE" sz="1800" dirty="0">
                <a:solidFill>
                  <a:schemeClr val="accent5">
                    <a:lumMod val="50000"/>
                  </a:schemeClr>
                </a:solidFill>
              </a:rPr>
              <a:t> vigade loetelu ning laborid tegelesid oma süsteemides nende korrigeerimisega, eesmärgiga tagada ühtlane laboriandmete kvaliteet </a:t>
            </a:r>
            <a:r>
              <a:rPr lang="et-EE" sz="1800" dirty="0" err="1">
                <a:solidFill>
                  <a:schemeClr val="accent5">
                    <a:lumMod val="50000"/>
                  </a:schemeClr>
                </a:solidFill>
              </a:rPr>
              <a:t>TISis</a:t>
            </a:r>
            <a:r>
              <a:rPr lang="et-EE" sz="1800" dirty="0">
                <a:solidFill>
                  <a:schemeClr val="accent5">
                    <a:lumMod val="50000"/>
                  </a:schemeClr>
                </a:solidFill>
              </a:rPr>
              <a:t>.   </a:t>
            </a:r>
          </a:p>
          <a:p>
            <a:endParaRPr lang="et-EE" sz="1800" dirty="0">
              <a:solidFill>
                <a:srgbClr val="002060"/>
              </a:solidFill>
            </a:endParaRP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14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78302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Terminoloogia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töörühm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br>
              <a:rPr lang="et-EE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</a:rPr>
              <a:t>juh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. Kaja Vaagen</a:t>
            </a:r>
            <a:endParaRPr lang="et-EE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Töörühm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tegeles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eLHR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andmebaasi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lisanduvate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analüüside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proovimaterjalide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ja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proovinõude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nimetuste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konsulteerimise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ning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korrigeerimisega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et-EE" sz="1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15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28789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>
                <a:solidFill>
                  <a:schemeClr val="accent5">
                    <a:lumMod val="75000"/>
                  </a:schemeClr>
                </a:solidFill>
              </a:rPr>
              <a:t>Kvaliteedi</a:t>
            </a:r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 töörühm </a:t>
            </a:r>
            <a:br>
              <a:rPr lang="et-EE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t-EE" sz="2000" dirty="0">
                <a:solidFill>
                  <a:schemeClr val="accent5">
                    <a:lumMod val="75000"/>
                  </a:schemeClr>
                </a:solidFill>
              </a:rPr>
              <a:t>juh. Agnes Ivanov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800" dirty="0">
                <a:solidFill>
                  <a:schemeClr val="accent5">
                    <a:lumMod val="50000"/>
                  </a:schemeClr>
                </a:solidFill>
              </a:rPr>
              <a:t>Aruandeaastal aktiivset tegevust ei toimunud.</a:t>
            </a:r>
          </a:p>
          <a:p>
            <a:pPr marL="0" indent="0">
              <a:buNone/>
            </a:pPr>
            <a:endParaRPr lang="et-EE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16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45078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>
                <a:solidFill>
                  <a:schemeClr val="accent5">
                    <a:lumMod val="75000"/>
                  </a:schemeClr>
                </a:solidFill>
              </a:rPr>
              <a:t>Südamemarkerite </a:t>
            </a:r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töörühm</a:t>
            </a:r>
            <a:r>
              <a:rPr lang="et-EE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br>
              <a:rPr lang="et-EE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t-EE" sz="2000" dirty="0">
                <a:solidFill>
                  <a:schemeClr val="accent5">
                    <a:lumMod val="75000"/>
                  </a:schemeClr>
                </a:solidFill>
              </a:rPr>
              <a:t>juh. Kaja Vaagen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Aruandeaastal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aktiivset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tegevust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ei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toimunud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endParaRPr lang="et-EE" sz="1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Kaja Vaagen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esines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ettekandega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“NT-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proBNP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olulisus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ja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määramine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”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Peremeditsiini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ja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laboridiagnostika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konverentsil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Viljandi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teater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Ugala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, 27.10.2025.</a:t>
            </a:r>
            <a:endParaRPr lang="et-EE" sz="18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t-EE" dirty="0"/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17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01777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Neerumarkerite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töörühm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br>
              <a:rPr lang="et-EE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</a:rPr>
              <a:t>juh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et-EE" sz="2000" dirty="0">
                <a:solidFill>
                  <a:schemeClr val="accent5">
                    <a:lumMod val="75000"/>
                  </a:schemeClr>
                </a:solidFill>
              </a:rPr>
              <a:t>Katrin Reimand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Töörühm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tegeles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uriini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digimikroskoopia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ja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voolutsütomeetria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terminoloogia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ühikute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ning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kasutatavate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LOINC-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koodide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harmoniseerimise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temaatikaga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et-EE" sz="1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t-EE" sz="1800" dirty="0">
                <a:solidFill>
                  <a:schemeClr val="accent5">
                    <a:lumMod val="50000"/>
                  </a:schemeClr>
                </a:solidFill>
              </a:rPr>
              <a:t>Ettekanne 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„</a:t>
            </a:r>
            <a:r>
              <a:rPr lang="en-AU" sz="1800" dirty="0" err="1">
                <a:solidFill>
                  <a:schemeClr val="accent5">
                    <a:lumMod val="50000"/>
                  </a:schemeClr>
                </a:solidFill>
              </a:rPr>
              <a:t>Ägeda</a:t>
            </a:r>
            <a:r>
              <a:rPr lang="en-AU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AU" sz="1800" dirty="0" err="1">
                <a:solidFill>
                  <a:schemeClr val="accent5">
                    <a:lumMod val="50000"/>
                  </a:schemeClr>
                </a:solidFill>
              </a:rPr>
              <a:t>neerukahjustuse</a:t>
            </a:r>
            <a:r>
              <a:rPr lang="en-AU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AU" sz="1800" dirty="0" err="1">
                <a:solidFill>
                  <a:schemeClr val="accent5">
                    <a:lumMod val="50000"/>
                  </a:schemeClr>
                </a:solidFill>
              </a:rPr>
              <a:t>ja</a:t>
            </a:r>
            <a:r>
              <a:rPr lang="en-AU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AU" sz="1800" dirty="0" err="1">
                <a:solidFill>
                  <a:schemeClr val="accent5">
                    <a:lumMod val="50000"/>
                  </a:schemeClr>
                </a:solidFill>
              </a:rPr>
              <a:t>trombootilise</a:t>
            </a:r>
            <a:r>
              <a:rPr lang="en-AU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AU" sz="1800" dirty="0" err="1">
                <a:solidFill>
                  <a:schemeClr val="accent5">
                    <a:lumMod val="50000"/>
                  </a:schemeClr>
                </a:solidFill>
              </a:rPr>
              <a:t>mikroangiopaatia</a:t>
            </a:r>
            <a:r>
              <a:rPr lang="en-AU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AU" sz="1800" dirty="0" err="1">
                <a:solidFill>
                  <a:schemeClr val="accent5">
                    <a:lumMod val="50000"/>
                  </a:schemeClr>
                </a:solidFill>
              </a:rPr>
              <a:t>märguandesüsteemid</a:t>
            </a:r>
            <a:r>
              <a:rPr lang="en-AU" sz="1800" dirty="0">
                <a:solidFill>
                  <a:schemeClr val="accent5">
                    <a:lumMod val="50000"/>
                  </a:schemeClr>
                </a:solidFill>
              </a:rPr>
              <a:t> Tartu </a:t>
            </a:r>
            <a:r>
              <a:rPr lang="en-AU" sz="1800" dirty="0" err="1">
                <a:solidFill>
                  <a:schemeClr val="accent5">
                    <a:lumMod val="50000"/>
                  </a:schemeClr>
                </a:solidFill>
              </a:rPr>
              <a:t>Ülikooli</a:t>
            </a:r>
            <a:r>
              <a:rPr lang="en-AU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AU" sz="1800" dirty="0" err="1">
                <a:solidFill>
                  <a:schemeClr val="accent5">
                    <a:lumMod val="50000"/>
                  </a:schemeClr>
                </a:solidFill>
              </a:rPr>
              <a:t>Kliinikumis</a:t>
            </a:r>
            <a:r>
              <a:rPr lang="en-AU" sz="1800" dirty="0">
                <a:solidFill>
                  <a:schemeClr val="accent5">
                    <a:lumMod val="50000"/>
                  </a:schemeClr>
                </a:solidFill>
              </a:rPr>
              <a:t>”,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konverentsil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Kliinik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2025, </a:t>
            </a:r>
            <a:r>
              <a:rPr lang="et-EE" sz="1800" dirty="0">
                <a:solidFill>
                  <a:schemeClr val="accent5">
                    <a:lumMod val="50000"/>
                  </a:schemeClr>
                </a:solidFill>
              </a:rPr>
              <a:t>Katrin Reimand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 </a:t>
            </a:r>
            <a:endParaRPr lang="et-EE" sz="18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t-EE" sz="20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t-EE" sz="20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t-EE" sz="20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t-EE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18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23868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Valkude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elektroforeesi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töörühm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</a:rPr>
              <a:t>juh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. Galina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</a:rPr>
              <a:t>Zemtsovskaja</a:t>
            </a:r>
            <a:endParaRPr lang="et-EE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jätkus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koostöö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Eesti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Hematoloogide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Seltsiga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monoklonaalse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gammopaatia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uuringute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ratsionaalse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kasutamise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alal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endParaRPr lang="et-EE" sz="1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Galina Zemtsovskaja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tutvustas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uuringut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“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Monoklonaalsed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immuunglobuliinid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seerumis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(Daratumumab)”Eesti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Hematoloogide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Seltsi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sügisseminaril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Metsajõe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Puhkemaja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5">
                    <a:lumMod val="50000"/>
                  </a:schemeClr>
                </a:solidFill>
              </a:rPr>
              <a:t>Järvamaa</a:t>
            </a:r>
            <a:r>
              <a:rPr lang="en-US" sz="1800" dirty="0">
                <a:solidFill>
                  <a:schemeClr val="accent5">
                    <a:lumMod val="50000"/>
                  </a:schemeClr>
                </a:solidFill>
              </a:rPr>
              <a:t>, 15.11.2025.</a:t>
            </a:r>
            <a:endParaRPr lang="et-EE" sz="18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t-EE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19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88406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  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/>
              <a:t>   </a:t>
            </a: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2</a:t>
            </a:fld>
            <a:endParaRPr lang="et-EE"/>
          </a:p>
        </p:txBody>
      </p:sp>
      <p:sp>
        <p:nvSpPr>
          <p:cNvPr id="6" name="Ristkülik 5"/>
          <p:cNvSpPr/>
          <p:nvPr/>
        </p:nvSpPr>
        <p:spPr>
          <a:xfrm>
            <a:off x="860853" y="2523966"/>
            <a:ext cx="70145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t-EE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MTÜ  EESTI  LABORIMEDITSIINI ÜHINGU (ELMÜ) põhitegevus on laborimeditsiini kui meditsiini ühe eriala edendamine ja väärtustamine Eesti Vabariigis, oma liikmete erialaste teadmiste ja haridustaseme tõstmine ning teadustöö soodustamine oma erialal.</a:t>
            </a:r>
          </a:p>
          <a:p>
            <a:pPr algn="just">
              <a:spcAft>
                <a:spcPts val="0"/>
              </a:spcAft>
            </a:pPr>
            <a:r>
              <a:rPr lang="et-EE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81960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Laboratoorse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hematoloogia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töörühm</a:t>
            </a:r>
            <a:br>
              <a:rPr lang="et-EE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200" dirty="0" err="1">
                <a:solidFill>
                  <a:schemeClr val="accent5">
                    <a:lumMod val="75000"/>
                  </a:schemeClr>
                </a:solidFill>
              </a:rPr>
              <a:t>juh</a:t>
            </a:r>
            <a:r>
              <a:rPr lang="en-US" sz="2200" dirty="0">
                <a:solidFill>
                  <a:schemeClr val="accent5">
                    <a:lumMod val="75000"/>
                  </a:schemeClr>
                </a:solidFill>
              </a:rPr>
              <a:t>. Marika Pikta</a:t>
            </a:r>
            <a:endParaRPr lang="et-EE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t-EE" sz="18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  <a:p>
            <a:r>
              <a:rPr lang="en-US" sz="1900" dirty="0" err="1">
                <a:solidFill>
                  <a:schemeClr val="accent5">
                    <a:lumMod val="50000"/>
                  </a:schemeClr>
                </a:solidFill>
              </a:rPr>
              <a:t>Aruandeaastal</a:t>
            </a:r>
            <a:r>
              <a:rPr lang="en-US" sz="19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50000"/>
                  </a:schemeClr>
                </a:solidFill>
              </a:rPr>
              <a:t>tegeles</a:t>
            </a:r>
            <a:r>
              <a:rPr lang="en-US" sz="19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50000"/>
                  </a:schemeClr>
                </a:solidFill>
              </a:rPr>
              <a:t>töörühm</a:t>
            </a:r>
            <a:r>
              <a:rPr lang="en-US" sz="19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50000"/>
                  </a:schemeClr>
                </a:solidFill>
              </a:rPr>
              <a:t>hematomorfoloogias</a:t>
            </a:r>
            <a:r>
              <a:rPr lang="en-US" sz="19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50000"/>
                  </a:schemeClr>
                </a:solidFill>
              </a:rPr>
              <a:t>kasutatava</a:t>
            </a:r>
            <a:r>
              <a:rPr lang="en-US" sz="19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50000"/>
                  </a:schemeClr>
                </a:solidFill>
              </a:rPr>
              <a:t>terminoloogia</a:t>
            </a:r>
            <a:r>
              <a:rPr lang="en-US" sz="19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50000"/>
                  </a:schemeClr>
                </a:solidFill>
              </a:rPr>
              <a:t>harmoniseerimisega</a:t>
            </a:r>
            <a:r>
              <a:rPr lang="en-US" sz="19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50000"/>
                  </a:schemeClr>
                </a:solidFill>
              </a:rPr>
              <a:t>Eestis</a:t>
            </a:r>
            <a:r>
              <a:rPr lang="en-US" sz="19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50000"/>
                  </a:schemeClr>
                </a:solidFill>
              </a:rPr>
              <a:t>vastavalt</a:t>
            </a:r>
            <a:r>
              <a:rPr lang="en-US" sz="1900" dirty="0">
                <a:solidFill>
                  <a:schemeClr val="accent5">
                    <a:lumMod val="50000"/>
                  </a:schemeClr>
                </a:solidFill>
              </a:rPr>
              <a:t> ICSH </a:t>
            </a:r>
            <a:r>
              <a:rPr lang="en-US" sz="1900" dirty="0" err="1">
                <a:solidFill>
                  <a:schemeClr val="accent5">
                    <a:lumMod val="50000"/>
                  </a:schemeClr>
                </a:solidFill>
              </a:rPr>
              <a:t>soovitustele</a:t>
            </a:r>
            <a:r>
              <a:rPr lang="en-US" sz="19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900" dirty="0">
                <a:solidFill>
                  <a:srgbClr val="0070C0"/>
                </a:solidFill>
              </a:rPr>
              <a:t>(Palmer, L., Briggs, C., McFadden, S., Zini, G., </a:t>
            </a:r>
            <a:r>
              <a:rPr lang="en-US" sz="1900" dirty="0" err="1">
                <a:solidFill>
                  <a:srgbClr val="0070C0"/>
                </a:solidFill>
              </a:rPr>
              <a:t>Burthem</a:t>
            </a:r>
            <a:r>
              <a:rPr lang="en-US" sz="1900" dirty="0">
                <a:solidFill>
                  <a:srgbClr val="0070C0"/>
                </a:solidFill>
              </a:rPr>
              <a:t>, J., Rozenberg, G., </a:t>
            </a:r>
            <a:r>
              <a:rPr lang="en-US" sz="1900" dirty="0" err="1">
                <a:solidFill>
                  <a:srgbClr val="0070C0"/>
                </a:solidFill>
              </a:rPr>
              <a:t>Proytcheva</a:t>
            </a:r>
            <a:r>
              <a:rPr lang="en-US" sz="1900" dirty="0">
                <a:solidFill>
                  <a:srgbClr val="0070C0"/>
                </a:solidFill>
              </a:rPr>
              <a:t>, M. and Machin, S.J. (2015), ICSH recommendations for the standardization of nomenclature and grading of peripheral blood cell morphological features. Int. </a:t>
            </a:r>
            <a:r>
              <a:rPr lang="en-US" sz="1900" dirty="0" err="1">
                <a:solidFill>
                  <a:srgbClr val="0070C0"/>
                </a:solidFill>
              </a:rPr>
              <a:t>Jnl</a:t>
            </a:r>
            <a:r>
              <a:rPr lang="en-US" sz="1900" dirty="0">
                <a:solidFill>
                  <a:srgbClr val="0070C0"/>
                </a:solidFill>
              </a:rPr>
              <a:t>. Lab. Hem., 37: 287-303). </a:t>
            </a:r>
            <a:endParaRPr lang="et-EE" sz="1900" dirty="0">
              <a:solidFill>
                <a:srgbClr val="0070C0"/>
              </a:solidFill>
            </a:endParaRP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20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228988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b="1" dirty="0" err="1">
                <a:solidFill>
                  <a:schemeClr val="accent5">
                    <a:lumMod val="75000"/>
                  </a:schemeClr>
                </a:solidFill>
              </a:rPr>
              <a:t>Urogenitaalinfektsioonide</a:t>
            </a:r>
            <a:r>
              <a:rPr lang="et-EE" b="1" dirty="0">
                <a:solidFill>
                  <a:schemeClr val="accent5">
                    <a:lumMod val="75000"/>
                  </a:schemeClr>
                </a:solidFill>
              </a:rPr>
              <a:t> diagnostika (UGID) </a:t>
            </a:r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töörühm</a:t>
            </a:r>
            <a:r>
              <a:rPr lang="et-EE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br>
              <a:rPr lang="et-EE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t-EE" sz="2200" dirty="0">
                <a:solidFill>
                  <a:schemeClr val="accent5">
                    <a:lumMod val="75000"/>
                  </a:schemeClr>
                </a:solidFill>
              </a:rPr>
              <a:t>juh. Kai Jõers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28650" y="2187575"/>
            <a:ext cx="78867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t-EE" sz="1800" dirty="0">
                <a:solidFill>
                  <a:schemeClr val="accent5">
                    <a:lumMod val="50000"/>
                  </a:schemeClr>
                </a:solidFill>
              </a:rPr>
              <a:t>Aruandeaastal aktiivset tegevust ei toimunud.</a:t>
            </a:r>
          </a:p>
          <a:p>
            <a:pPr marL="0" indent="0" algn="just">
              <a:buNone/>
            </a:pPr>
            <a:endParaRPr lang="et-EE" sz="1800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t-EE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21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0015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Voolutsütomeetria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töörühm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br>
              <a:rPr lang="et-EE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</a:rPr>
              <a:t>juh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. Eva Reinmaa</a:t>
            </a:r>
            <a:endParaRPr lang="et-EE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sz="2000" dirty="0">
                <a:solidFill>
                  <a:schemeClr val="accent5">
                    <a:lumMod val="75000"/>
                  </a:schemeClr>
                </a:solidFill>
              </a:rPr>
              <a:t>Aktiivset tegevust ei toimunud</a:t>
            </a:r>
          </a:p>
          <a:p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Korraldati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laboritevaheline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kontrollkatse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uuringule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millele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ei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ole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välist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kontrolli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(CD20 B-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rakkudel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)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ning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tegeleti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müeloomi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diagnostilise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ning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MRD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paneeli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ühtlustamisega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t-EE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22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60560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b="1" dirty="0">
                <a:solidFill>
                  <a:schemeClr val="accent5">
                    <a:lumMod val="75000"/>
                  </a:schemeClr>
                </a:solidFill>
              </a:rPr>
              <a:t>Ensüümide määramismeetodite harmoniseerimise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töörühm</a:t>
            </a:r>
            <a:br>
              <a:rPr lang="et-EE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t-EE" sz="2200" dirty="0">
                <a:solidFill>
                  <a:schemeClr val="accent5">
                    <a:lumMod val="75000"/>
                  </a:schemeClr>
                </a:solidFill>
              </a:rPr>
              <a:t>juh. Aivar Orav</a:t>
            </a:r>
            <a:endParaRPr lang="et-EE" sz="2200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28650" y="2005013"/>
            <a:ext cx="7886700" cy="4351338"/>
          </a:xfrm>
        </p:spPr>
        <p:txBody>
          <a:bodyPr>
            <a:normAutofit/>
          </a:bodyPr>
          <a:lstStyle/>
          <a:p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Aivar Orav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tutvustas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töörühma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töö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tulemusi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23.04.2025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toimunud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ELMÜ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üldkoosolekul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Põltsamaal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ettekandes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“ELMÜ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määramismeetodite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harmoniseerimise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töörühm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kokkuvõte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tehtust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”</a:t>
            </a:r>
            <a:endParaRPr lang="et-EE" sz="19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Otsustati ALAT ja ASAT analüüside eri meetoditele omistada eraldi LOINC koodid</a:t>
            </a:r>
          </a:p>
          <a:p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A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rtikkel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„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Ensüümide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standardiseerimisest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“,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ajakirjas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„Eesti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laborimeditsiin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“, nr. 11,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mai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2025.</a:t>
            </a:r>
            <a:endParaRPr lang="et-EE" sz="19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t-EE" sz="1900" dirty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t-EE" sz="2000" dirty="0">
              <a:solidFill>
                <a:srgbClr val="002060"/>
              </a:solidFill>
            </a:endParaRPr>
          </a:p>
          <a:p>
            <a:endParaRPr lang="et-EE" sz="20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t-EE" sz="20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t-EE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23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134405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IVDR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määruse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(EL) 2017/746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rakendamise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töörühm</a:t>
            </a:r>
            <a:br>
              <a:rPr lang="et-EE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t-EE" sz="2200" dirty="0">
                <a:solidFill>
                  <a:schemeClr val="accent5">
                    <a:lumMod val="75000"/>
                  </a:schemeClr>
                </a:solidFill>
              </a:rPr>
              <a:t>juh. Kai Jõers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800" dirty="0">
                <a:solidFill>
                  <a:schemeClr val="accent5">
                    <a:lumMod val="75000"/>
                  </a:schemeClr>
                </a:solidFill>
              </a:rPr>
              <a:t>Aruandeaastal aktiivset tegevust ei toimunud.</a:t>
            </a:r>
          </a:p>
          <a:p>
            <a:endParaRPr lang="et-EE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24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634042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EE7CF-C4D4-8436-C7E6-88F10EDAB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9724340B-03A9-BFFB-5368-78962185D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b="1" dirty="0" err="1">
                <a:solidFill>
                  <a:schemeClr val="accent5">
                    <a:lumMod val="75000"/>
                  </a:schemeClr>
                </a:solidFill>
              </a:rPr>
              <a:t>Autoimmuunuuringute</a:t>
            </a:r>
            <a:r>
              <a:rPr lang="et-EE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töörühm</a:t>
            </a:r>
            <a:br>
              <a:rPr lang="et-EE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t-EE" sz="2200" dirty="0">
                <a:solidFill>
                  <a:schemeClr val="accent5">
                    <a:lumMod val="75000"/>
                  </a:schemeClr>
                </a:solidFill>
              </a:rPr>
              <a:t>juh. Liisa Kuhi</a:t>
            </a:r>
            <a:endParaRPr lang="et-EE" sz="2200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724A945A-FC14-349B-3438-20D6A9AF3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05013"/>
            <a:ext cx="7886700" cy="4351338"/>
          </a:xfrm>
        </p:spPr>
        <p:txBody>
          <a:bodyPr>
            <a:normAutofit/>
          </a:bodyPr>
          <a:lstStyle/>
          <a:p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Toimus 1 koosolek</a:t>
            </a:r>
          </a:p>
          <a:p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Täiendati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tuumavastaste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antikehade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(ANA)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vastuse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vormi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juhendmaterjal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ELMÜ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koduleheküljel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endParaRPr lang="et-EE" sz="19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Kaardistati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Eestis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kasutatavad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diagnostilised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algoritmid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neutrofiilide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vastaste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antikehade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(ANCA) ja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antifosfolipiidsündroomiga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(APS)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seotud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antikehade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kohta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endParaRPr lang="et-EE" sz="19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Otsustati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ANCA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tellimispraktikat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hetkel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mitte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muuta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endParaRPr lang="et-EE" sz="19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APS-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osas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oodatakse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eri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meetodite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kvantitatiivsete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tulemuste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rahvusvahelist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harmoniseerimist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, et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pakkuda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paremat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tõlgendamise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võimalust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t-EE" sz="19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t-EE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DBBD2814-8786-17D0-8715-C89E2A0B7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25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220546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28650" y="136524"/>
            <a:ext cx="8199466" cy="1416379"/>
          </a:xfrm>
        </p:spPr>
        <p:txBody>
          <a:bodyPr>
            <a:normAutofit/>
          </a:bodyPr>
          <a:lstStyle/>
          <a:p>
            <a:r>
              <a:rPr lang="et-EE" sz="3600" b="1" dirty="0">
                <a:solidFill>
                  <a:schemeClr val="accent5">
                    <a:lumMod val="75000"/>
                  </a:schemeClr>
                </a:solidFill>
              </a:rPr>
              <a:t>Prostataspetsiifilise antigeeni määramise Eestis harmoniseerimise </a:t>
            </a:r>
            <a:r>
              <a:rPr lang="et-EE" sz="3600" dirty="0">
                <a:solidFill>
                  <a:schemeClr val="accent5">
                    <a:lumMod val="75000"/>
                  </a:schemeClr>
                </a:solidFill>
              </a:rPr>
              <a:t>töörühm</a:t>
            </a:r>
            <a:r>
              <a:rPr lang="et-EE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br>
              <a:rPr lang="et-EE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t-EE" sz="2200" dirty="0">
                <a:solidFill>
                  <a:schemeClr val="accent5">
                    <a:lumMod val="75000"/>
                  </a:schemeClr>
                </a:solidFill>
              </a:rPr>
              <a:t>juh. Galina </a:t>
            </a:r>
            <a:r>
              <a:rPr lang="et-EE" sz="2200" dirty="0" err="1">
                <a:solidFill>
                  <a:schemeClr val="accent5">
                    <a:lumMod val="75000"/>
                  </a:schemeClr>
                </a:solidFill>
              </a:rPr>
              <a:t>Zemtsovaskaja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28650" y="3915295"/>
            <a:ext cx="7886700" cy="2261668"/>
          </a:xfrm>
        </p:spPr>
        <p:txBody>
          <a:bodyPr/>
          <a:lstStyle/>
          <a:p>
            <a:pPr marL="0" indent="0">
              <a:buNone/>
            </a:pPr>
            <a:r>
              <a:rPr lang="et-EE" dirty="0"/>
              <a:t>   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26</a:t>
            </a:fld>
            <a:endParaRPr lang="et-E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4AB60F-4765-FADF-1C7B-D7D08027E562}"/>
              </a:ext>
            </a:extLst>
          </p:cNvPr>
          <p:cNvSpPr txBox="1"/>
          <p:nvPr/>
        </p:nvSpPr>
        <p:spPr>
          <a:xfrm>
            <a:off x="772510" y="1682723"/>
            <a:ext cx="77428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t-EE" sz="1800" kern="12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2024 </a:t>
            </a:r>
            <a:r>
              <a:rPr lang="en-US" sz="1800" kern="1200" dirty="0" err="1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küsimustik</a:t>
            </a:r>
            <a:r>
              <a:rPr lang="en-US" sz="1800" kern="12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 PSA </a:t>
            </a:r>
            <a:r>
              <a:rPr lang="en-US" sz="1800" kern="1200" dirty="0" err="1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määramise</a:t>
            </a:r>
            <a:r>
              <a:rPr lang="en-US" sz="1800" kern="12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 pre-, post- ja </a:t>
            </a:r>
            <a:r>
              <a:rPr lang="en-US" sz="1800" kern="1200" dirty="0" err="1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analüütiliste</a:t>
            </a:r>
            <a:r>
              <a:rPr lang="en-US" sz="1800" kern="12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1800" kern="1200" dirty="0" err="1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aspektide</a:t>
            </a:r>
            <a:r>
              <a:rPr lang="en-US" sz="1800" kern="12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1800" kern="1200" dirty="0" err="1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kohta</a:t>
            </a:r>
            <a:r>
              <a:rPr lang="et-EE" sz="1800" kern="12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1800" kern="12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1800" kern="1200" dirty="0" err="1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kaardista</a:t>
            </a:r>
            <a:r>
              <a:rPr lang="et-EE" sz="1800" kern="12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maks</a:t>
            </a:r>
            <a:r>
              <a:rPr lang="en-US" sz="1800" kern="12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 Eesti laborites </a:t>
            </a:r>
            <a:r>
              <a:rPr lang="en-US" sz="1800" kern="1200" dirty="0" err="1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kasutusel</a:t>
            </a:r>
            <a:r>
              <a:rPr lang="en-US" sz="1800" kern="12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1800" kern="1200" dirty="0" err="1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olevad</a:t>
            </a:r>
            <a:r>
              <a:rPr lang="en-US" sz="1800" kern="12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 PSA </a:t>
            </a:r>
            <a:r>
              <a:rPr lang="en-US" sz="1800" kern="1200" dirty="0" err="1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määramismeetodid</a:t>
            </a:r>
            <a:endParaRPr lang="et-EE" dirty="0">
              <a:solidFill>
                <a:schemeClr val="accent5">
                  <a:lumMod val="75000"/>
                </a:schemeClr>
              </a:solidFill>
              <a:ea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Galina Zemtsovskaja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esines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04.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detsembril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2025 ELMÜ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üldkoosolekul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küsimustiku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tulemusi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tutvustava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ettekandega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“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Prostataspetsiifilise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antigeeni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määramise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harmoniseerimine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Eestis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esmased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tulemused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”. </a:t>
            </a:r>
            <a:endParaRPr lang="et-EE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Töörühm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koostas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pöördumise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Eesti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Uroloogide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Seltsile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otsustuspiiride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ja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selgitavate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kommentaaride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harmoniseerimise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teemal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t-EE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en-US" sz="1800" kern="12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 </a:t>
            </a:r>
            <a:endParaRPr lang="et-EE" sz="1800" dirty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934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8C82F-ACE5-15D2-D088-DF9D53C9A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4B91E2C7-6430-CFF1-60B6-AE4126784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b="1" dirty="0">
                <a:solidFill>
                  <a:schemeClr val="accent5">
                    <a:lumMod val="75000"/>
                  </a:schemeClr>
                </a:solidFill>
              </a:rPr>
              <a:t>Referentsväärtuste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töörühm</a:t>
            </a:r>
            <a:br>
              <a:rPr lang="et-EE" dirty="0">
                <a:solidFill>
                  <a:schemeClr val="accent5">
                    <a:lumMod val="75000"/>
                  </a:schemeClr>
                </a:solidFill>
              </a:rPr>
            </a:br>
            <a:endParaRPr lang="et-EE" sz="2200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1606EDF0-E90D-6AE3-DDBD-D5659FCDF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351338"/>
          </a:xfrm>
        </p:spPr>
        <p:txBody>
          <a:bodyPr>
            <a:normAutofit/>
          </a:bodyPr>
          <a:lstStyle/>
          <a:p>
            <a:r>
              <a:rPr lang="et-EE" sz="1800" dirty="0">
                <a:solidFill>
                  <a:srgbClr val="002060"/>
                </a:solidFill>
                <a:ea typeface="Times New Roman" panose="02020603050405020304" pitchFamily="18" charset="0"/>
              </a:rPr>
              <a:t>EBIN (Eesti bioeetika ja </a:t>
            </a:r>
            <a:r>
              <a:rPr lang="et-EE" sz="1800" dirty="0" err="1">
                <a:solidFill>
                  <a:srgbClr val="002060"/>
                </a:solidFill>
                <a:ea typeface="Times New Roman" panose="02020603050405020304" pitchFamily="18" charset="0"/>
              </a:rPr>
              <a:t>inimuuringute</a:t>
            </a:r>
            <a:r>
              <a:rPr lang="et-EE" sz="1800" dirty="0">
                <a:solidFill>
                  <a:srgbClr val="002060"/>
                </a:solidFill>
                <a:ea typeface="Times New Roman" panose="02020603050405020304" pitchFamily="18" charset="0"/>
              </a:rPr>
              <a:t> nõukogu </a:t>
            </a:r>
            <a:r>
              <a:rPr lang="et-EE" sz="1800" dirty="0" err="1">
                <a:solidFill>
                  <a:srgbClr val="002060"/>
                </a:solidFill>
                <a:ea typeface="Times New Roman" panose="02020603050405020304" pitchFamily="18" charset="0"/>
              </a:rPr>
              <a:t>SoM</a:t>
            </a:r>
            <a:r>
              <a:rPr lang="et-EE" sz="1800" dirty="0">
                <a:solidFill>
                  <a:srgbClr val="002060"/>
                </a:solidFill>
                <a:ea typeface="Times New Roman" panose="02020603050405020304" pitchFamily="18" charset="0"/>
              </a:rPr>
              <a:t> juures) taotlus rahuldatud</a:t>
            </a:r>
          </a:p>
          <a:p>
            <a:r>
              <a:rPr lang="et-EE" sz="1800" dirty="0">
                <a:solidFill>
                  <a:srgbClr val="002060"/>
                </a:solidFill>
              </a:rPr>
              <a:t>Saadud luba 2024-2025 laboriandmete kasutamiseks andmete omanikult (</a:t>
            </a:r>
            <a:r>
              <a:rPr lang="et-EE" sz="1800" dirty="0" err="1">
                <a:solidFill>
                  <a:srgbClr val="002060"/>
                </a:solidFill>
              </a:rPr>
              <a:t>SoM</a:t>
            </a:r>
            <a:r>
              <a:rPr lang="et-EE" sz="1800" dirty="0">
                <a:solidFill>
                  <a:srgbClr val="002060"/>
                </a:solidFill>
              </a:rPr>
              <a:t>) </a:t>
            </a:r>
          </a:p>
          <a:p>
            <a:r>
              <a:rPr lang="et-EE" sz="1800" dirty="0">
                <a:solidFill>
                  <a:srgbClr val="002060"/>
                </a:solidFill>
              </a:rPr>
              <a:t>Magistritöö TÜ Andmeteaduse õppetoolis kaitstud metoodika väljatöötamiseks </a:t>
            </a:r>
          </a:p>
          <a:p>
            <a:endParaRPr lang="et-EE" sz="18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t-EE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87E102D3-9D00-57AF-7AE7-B8B91D074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27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723664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28650" y="354490"/>
            <a:ext cx="7886700" cy="1133693"/>
          </a:xfrm>
        </p:spPr>
        <p:txBody>
          <a:bodyPr>
            <a:normAutofit/>
          </a:bodyPr>
          <a:lstStyle/>
          <a:p>
            <a:r>
              <a:rPr lang="et-EE" sz="4500" dirty="0">
                <a:solidFill>
                  <a:srgbClr val="002060"/>
                </a:solidFill>
              </a:rPr>
              <a:t>Majandusaruanne 2025</a:t>
            </a: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4375D4F-1AFE-43A9-ABB9-D5818404FCFB}" type="slidenum">
              <a:rPr lang="et-EE" smtClean="0"/>
              <a:pPr>
                <a:spcAft>
                  <a:spcPts val="600"/>
                </a:spcAft>
              </a:pPr>
              <a:t>28</a:t>
            </a:fld>
            <a:endParaRPr lang="et-EE"/>
          </a:p>
        </p:txBody>
      </p:sp>
      <p:graphicFrame>
        <p:nvGraphicFramePr>
          <p:cNvPr id="7" name="Sisu kohatäide 6">
            <a:extLst>
              <a:ext uri="{FF2B5EF4-FFF2-40B4-BE49-F238E27FC236}">
                <a16:creationId xmlns:a16="http://schemas.microsoft.com/office/drawing/2014/main" id="{AD7F4633-9E9B-AF37-DFB8-CEDB743EB3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117289"/>
              </p:ext>
            </p:extLst>
          </p:nvPr>
        </p:nvGraphicFramePr>
        <p:xfrm>
          <a:off x="1032102" y="1343847"/>
          <a:ext cx="4927263" cy="4798295"/>
        </p:xfrm>
        <a:graphic>
          <a:graphicData uri="http://schemas.openxmlformats.org/drawingml/2006/table">
            <a:tbl>
              <a:tblPr/>
              <a:tblGrid>
                <a:gridCol w="2694668">
                  <a:extLst>
                    <a:ext uri="{9D8B030D-6E8A-4147-A177-3AD203B41FA5}">
                      <a16:colId xmlns:a16="http://schemas.microsoft.com/office/drawing/2014/main" val="321552272"/>
                    </a:ext>
                  </a:extLst>
                </a:gridCol>
                <a:gridCol w="2232595">
                  <a:extLst>
                    <a:ext uri="{9D8B030D-6E8A-4147-A177-3AD203B41FA5}">
                      <a16:colId xmlns:a16="http://schemas.microsoft.com/office/drawing/2014/main" val="3729799605"/>
                    </a:ext>
                  </a:extLst>
                </a:gridCol>
              </a:tblGrid>
              <a:tr h="20424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Tulud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  <a:endParaRPr lang="et-EE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853512"/>
                  </a:ext>
                </a:extLst>
              </a:tr>
              <a:tr h="1827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Liikmetelt saadud tasud</a:t>
                      </a:r>
                      <a:endParaRPr lang="et-EE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15 365</a:t>
                      </a:r>
                      <a:endParaRPr lang="et-EE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485309"/>
                  </a:ext>
                </a:extLst>
              </a:tr>
              <a:tr h="1827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Liikmemaksud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6 245</a:t>
                      </a:r>
                      <a:endParaRPr lang="et-EE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082236"/>
                  </a:ext>
                </a:extLst>
              </a:tr>
              <a:tr h="1827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Toetajaliikmed</a:t>
                      </a:r>
                      <a:endParaRPr lang="et-EE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9 120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491406"/>
                  </a:ext>
                </a:extLst>
              </a:tr>
              <a:tr h="1827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Muud tulud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1 856</a:t>
                      </a:r>
                      <a:endParaRPr lang="et-EE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081042"/>
                  </a:ext>
                </a:extLst>
              </a:tr>
              <a:tr h="1827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Suvekool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21 610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112355"/>
                  </a:ext>
                </a:extLst>
              </a:tr>
              <a:tr h="1827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Pädevuse hindamine</a:t>
                      </a:r>
                      <a:endParaRPr lang="et-EE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1 098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176986"/>
                  </a:ext>
                </a:extLst>
              </a:tr>
              <a:tr h="1827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Kokku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4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39 929</a:t>
                      </a:r>
                      <a:endParaRPr lang="et-EE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900799"/>
                  </a:ext>
                </a:extLst>
              </a:tr>
              <a:tr h="20424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Kulud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465415"/>
                  </a:ext>
                </a:extLst>
              </a:tr>
              <a:tr h="20424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Organisatsioonide liikmemaksud</a:t>
                      </a:r>
                      <a:endParaRPr lang="et-EE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2 365</a:t>
                      </a:r>
                      <a:endParaRPr lang="et-EE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247364"/>
                  </a:ext>
                </a:extLst>
              </a:tr>
              <a:tr h="1827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Üldkoosolekud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10 032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33563"/>
                  </a:ext>
                </a:extLst>
              </a:tr>
              <a:tr h="1827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Töörühmad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2 487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331023"/>
                  </a:ext>
                </a:extLst>
              </a:tr>
              <a:tr h="1827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Juhatuse koosolekud</a:t>
                      </a:r>
                      <a:endParaRPr lang="et-EE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298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442513"/>
                  </a:ext>
                </a:extLst>
              </a:tr>
              <a:tr h="1827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Suvekooli korralduskulud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26 611</a:t>
                      </a:r>
                      <a:endParaRPr lang="et-EE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654839"/>
                  </a:ext>
                </a:extLst>
              </a:tr>
              <a:tr h="1827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ESCMID korralduskulu (üle tulnud 2024)</a:t>
                      </a:r>
                      <a:endParaRPr lang="et-EE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2 399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29212"/>
                  </a:ext>
                </a:extLst>
              </a:tr>
              <a:tr h="1827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Stipendiumid, osalus rahvusvah. Org. töös, EFLM Academy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3 315</a:t>
                      </a:r>
                      <a:endParaRPr lang="et-EE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957793"/>
                  </a:ext>
                </a:extLst>
              </a:tr>
              <a:tr h="19459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Ajakiri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3 820</a:t>
                      </a:r>
                      <a:endParaRPr lang="et-EE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79782"/>
                  </a:ext>
                </a:extLst>
              </a:tr>
              <a:tr h="1827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Mitmesugused tegevuskulud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1 566</a:t>
                      </a:r>
                      <a:endParaRPr lang="et-EE" sz="12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9767449"/>
                  </a:ext>
                </a:extLst>
              </a:tr>
              <a:tr h="1827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Tööjõukulud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4 400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775623"/>
                  </a:ext>
                </a:extLst>
              </a:tr>
              <a:tr h="1827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Kokku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57 291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47553"/>
                  </a:ext>
                </a:extLst>
              </a:tr>
              <a:tr h="20424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1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  <a:endParaRPr lang="et-EE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868207"/>
                  </a:ext>
                </a:extLst>
              </a:tr>
              <a:tr h="1827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Aptos Narrow" panose="020B0004020202020204" pitchFamily="34" charset="0"/>
                        </a:rPr>
                        <a:t>Aruandeaasta tulem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400" b="1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-17 363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453618"/>
                  </a:ext>
                </a:extLst>
              </a:tr>
              <a:tr h="20424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t-EE" sz="1200" b="0" i="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Pangakonto seis 31.12.2025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t-EE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ptos Narrow" panose="020B0004020202020204" pitchFamily="34" charset="0"/>
                        </a:rPr>
                        <a:t>97 309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1381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8444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28650" y="859432"/>
            <a:ext cx="7886700" cy="1325563"/>
          </a:xfrm>
        </p:spPr>
        <p:txBody>
          <a:bodyPr/>
          <a:lstStyle/>
          <a:p>
            <a:pPr algn="ctr"/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Tänan tähelepanu eest!</a:t>
            </a:r>
            <a:br>
              <a:rPr lang="et-EE" dirty="0">
                <a:solidFill>
                  <a:schemeClr val="accent5">
                    <a:lumMod val="75000"/>
                  </a:schemeClr>
                </a:solidFill>
              </a:rPr>
            </a:b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28650" y="1825626"/>
            <a:ext cx="2635193" cy="252569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endParaRPr lang="et-EE" dirty="0"/>
          </a:p>
          <a:p>
            <a:pPr marL="0" indent="0" algn="ctr">
              <a:buNone/>
            </a:pPr>
            <a:r>
              <a:rPr lang="et-EE" sz="4400" dirty="0">
                <a:solidFill>
                  <a:schemeClr val="accent5">
                    <a:lumMod val="75000"/>
                  </a:schemeClr>
                </a:solidFill>
              </a:rPr>
              <a:t>Kena kevadet!</a:t>
            </a: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29</a:t>
            </a:fld>
            <a:endParaRPr lang="et-EE"/>
          </a:p>
        </p:txBody>
      </p:sp>
      <p:pic>
        <p:nvPicPr>
          <p:cNvPr id="7" name="Pilt 6">
            <a:extLst>
              <a:ext uri="{FF2B5EF4-FFF2-40B4-BE49-F238E27FC236}">
                <a16:creationId xmlns:a16="http://schemas.microsoft.com/office/drawing/2014/main" id="{1D0A62FE-CFB4-38CE-EC37-3B37F54D3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7529" y="1702675"/>
            <a:ext cx="4637821" cy="452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67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62312"/>
          </a:xfrm>
        </p:spPr>
        <p:txBody>
          <a:bodyPr/>
          <a:lstStyle/>
          <a:p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Liikmed 31.12.2025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28650" y="1512587"/>
            <a:ext cx="7886700" cy="4351338"/>
          </a:xfrm>
        </p:spPr>
        <p:txBody>
          <a:bodyPr>
            <a:normAutofit/>
          </a:bodyPr>
          <a:lstStyle/>
          <a:p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247 füüsilisest isikust liiget</a:t>
            </a:r>
          </a:p>
          <a:p>
            <a:pPr lvl="1"/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19 seeniorliiget</a:t>
            </a:r>
          </a:p>
          <a:p>
            <a:pPr lvl="1"/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võeti vastu 6 uut liiget</a:t>
            </a:r>
          </a:p>
          <a:p>
            <a:pPr lvl="1"/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lahkus 14 liiget</a:t>
            </a:r>
          </a:p>
          <a:p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8 juriidilisest isikust toetajaliiget</a:t>
            </a:r>
          </a:p>
          <a:p>
            <a:pPr lvl="1"/>
            <a:r>
              <a:rPr lang="et-EE" sz="1400" dirty="0">
                <a:solidFill>
                  <a:schemeClr val="accent5">
                    <a:lumMod val="75000"/>
                  </a:schemeClr>
                </a:solidFill>
              </a:rPr>
              <a:t>AS Surgitech</a:t>
            </a:r>
          </a:p>
          <a:p>
            <a:pPr lvl="1"/>
            <a:r>
              <a:rPr lang="et-EE" sz="1400" dirty="0" err="1">
                <a:solidFill>
                  <a:schemeClr val="accent5">
                    <a:lumMod val="75000"/>
                  </a:schemeClr>
                </a:solidFill>
              </a:rPr>
              <a:t>Abbott</a:t>
            </a:r>
            <a:r>
              <a:rPr lang="et-EE" sz="1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400" dirty="0" err="1">
                <a:solidFill>
                  <a:schemeClr val="accent5">
                    <a:lumMod val="75000"/>
                  </a:schemeClr>
                </a:solidFill>
              </a:rPr>
              <a:t>Diagnostics</a:t>
            </a:r>
            <a:r>
              <a:rPr lang="et-EE" sz="1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400" dirty="0" err="1">
                <a:solidFill>
                  <a:schemeClr val="accent5">
                    <a:lumMod val="75000"/>
                  </a:schemeClr>
                </a:solidFill>
              </a:rPr>
              <a:t>Division</a:t>
            </a:r>
            <a:r>
              <a:rPr lang="et-EE" sz="1400" dirty="0">
                <a:solidFill>
                  <a:schemeClr val="accent5">
                    <a:lumMod val="75000"/>
                  </a:schemeClr>
                </a:solidFill>
              </a:rPr>
              <a:t> Baltics </a:t>
            </a:r>
            <a:r>
              <a:rPr lang="et-EE" sz="1400" dirty="0" err="1">
                <a:solidFill>
                  <a:schemeClr val="accent5">
                    <a:lumMod val="75000"/>
                  </a:schemeClr>
                </a:solidFill>
              </a:rPr>
              <a:t>Region</a:t>
            </a:r>
            <a:endParaRPr lang="et-EE" sz="1400" dirty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r>
              <a:rPr lang="et-EE" sz="1400" dirty="0" err="1">
                <a:solidFill>
                  <a:schemeClr val="accent5">
                    <a:lumMod val="75000"/>
                  </a:schemeClr>
                </a:solidFill>
              </a:rPr>
              <a:t>Quantum</a:t>
            </a:r>
            <a:r>
              <a:rPr lang="et-EE" sz="1400" dirty="0">
                <a:solidFill>
                  <a:schemeClr val="accent5">
                    <a:lumMod val="75000"/>
                  </a:schemeClr>
                </a:solidFill>
              </a:rPr>
              <a:t> Eesti AS</a:t>
            </a:r>
          </a:p>
          <a:p>
            <a:pPr lvl="1"/>
            <a:r>
              <a:rPr lang="et-EE" sz="1400" dirty="0" err="1">
                <a:solidFill>
                  <a:schemeClr val="accent5">
                    <a:lumMod val="75000"/>
                  </a:schemeClr>
                </a:solidFill>
              </a:rPr>
              <a:t>Labema</a:t>
            </a:r>
            <a:r>
              <a:rPr lang="et-EE" sz="1400" dirty="0">
                <a:solidFill>
                  <a:schemeClr val="accent5">
                    <a:lumMod val="75000"/>
                  </a:schemeClr>
                </a:solidFill>
              </a:rPr>
              <a:t> Eesti OÜ</a:t>
            </a:r>
          </a:p>
          <a:p>
            <a:pPr lvl="1"/>
            <a:r>
              <a:rPr lang="et-EE" sz="1400" dirty="0" err="1">
                <a:solidFill>
                  <a:schemeClr val="accent5">
                    <a:lumMod val="75000"/>
                  </a:schemeClr>
                </a:solidFill>
              </a:rPr>
              <a:t>Semetron</a:t>
            </a:r>
            <a:r>
              <a:rPr lang="et-EE" sz="1400" dirty="0">
                <a:solidFill>
                  <a:schemeClr val="accent5">
                    <a:lumMod val="75000"/>
                  </a:schemeClr>
                </a:solidFill>
              </a:rPr>
              <a:t> AS</a:t>
            </a:r>
          </a:p>
          <a:p>
            <a:pPr lvl="1"/>
            <a:r>
              <a:rPr lang="et-EE" sz="1400" dirty="0" err="1">
                <a:solidFill>
                  <a:schemeClr val="accent5">
                    <a:lumMod val="75000"/>
                  </a:schemeClr>
                </a:solidFill>
              </a:rPr>
              <a:t>Mediq</a:t>
            </a:r>
            <a:r>
              <a:rPr lang="et-EE" sz="1400" dirty="0">
                <a:solidFill>
                  <a:schemeClr val="accent5">
                    <a:lumMod val="75000"/>
                  </a:schemeClr>
                </a:solidFill>
              </a:rPr>
              <a:t> Eesti OÜ</a:t>
            </a:r>
          </a:p>
          <a:p>
            <a:pPr lvl="1"/>
            <a:r>
              <a:rPr lang="et-EE" sz="1400" dirty="0" err="1">
                <a:solidFill>
                  <a:schemeClr val="accent5">
                    <a:lumMod val="75000"/>
                  </a:schemeClr>
                </a:solidFill>
              </a:rPr>
              <a:t>ThermoFischer</a:t>
            </a:r>
            <a:r>
              <a:rPr lang="et-EE" sz="1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400" dirty="0" err="1">
                <a:solidFill>
                  <a:schemeClr val="accent5">
                    <a:lumMod val="75000"/>
                  </a:schemeClr>
                </a:solidFill>
              </a:rPr>
              <a:t>Scientific</a:t>
            </a:r>
            <a:endParaRPr lang="et-EE" sz="1400" dirty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r>
              <a:rPr lang="et-EE" sz="1400" dirty="0" err="1">
                <a:solidFill>
                  <a:schemeClr val="accent5">
                    <a:lumMod val="75000"/>
                  </a:schemeClr>
                </a:solidFill>
              </a:rPr>
              <a:t>Aidian</a:t>
            </a:r>
            <a:r>
              <a:rPr lang="et-EE" sz="1400" dirty="0">
                <a:solidFill>
                  <a:schemeClr val="accent5">
                    <a:lumMod val="75000"/>
                  </a:schemeClr>
                </a:solidFill>
              </a:rPr>
              <a:t> OY</a:t>
            </a:r>
            <a:endParaRPr lang="et-EE" dirty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endParaRPr lang="et-EE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3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561110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>
                <a:solidFill>
                  <a:schemeClr val="accent5">
                    <a:lumMod val="75000"/>
                  </a:schemeClr>
                </a:solidFill>
              </a:rPr>
              <a:t>Laboratory Day</a:t>
            </a:r>
            <a:endParaRPr lang="et-EE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/>
              <a:t>		</a:t>
            </a:r>
            <a:endParaRPr lang="et-EE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30</a:t>
            </a:fld>
            <a:endParaRPr lang="et-EE"/>
          </a:p>
        </p:txBody>
      </p:sp>
      <p:pic>
        <p:nvPicPr>
          <p:cNvPr id="6" name="Pilt 5" descr="Pilt, millel on kujutatud tekst, elektroonika, kuvatõmmis, inimene&#10;&#10;Tehisintellekti genereeritud sisu võib olla ebatõene.">
            <a:extLst>
              <a:ext uri="{FF2B5EF4-FFF2-40B4-BE49-F238E27FC236}">
                <a16:creationId xmlns:a16="http://schemas.microsoft.com/office/drawing/2014/main" id="{22F838BD-68B0-7829-4792-EED0F9A92A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632" y="136524"/>
            <a:ext cx="4708759" cy="666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72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06969"/>
          </a:xfrm>
        </p:spPr>
        <p:txBody>
          <a:bodyPr/>
          <a:lstStyle/>
          <a:p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ELMÜ uued liikmed 2025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28650" y="1421476"/>
            <a:ext cx="7886700" cy="47554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1600" b="1" dirty="0">
                <a:solidFill>
                  <a:schemeClr val="accent5">
                    <a:lumMod val="75000"/>
                  </a:schemeClr>
                </a:solidFill>
              </a:rPr>
              <a:t>LIISI KINK			</a:t>
            </a: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Terviseamet</a:t>
            </a:r>
          </a:p>
          <a:p>
            <a:pPr marL="0" indent="0">
              <a:buNone/>
            </a:pPr>
            <a:r>
              <a:rPr lang="et-EE" sz="1600" b="1" dirty="0">
                <a:solidFill>
                  <a:schemeClr val="accent5">
                    <a:lumMod val="75000"/>
                  </a:schemeClr>
                </a:solidFill>
              </a:rPr>
              <a:t>JEKATERINA JUTKINA	</a:t>
            </a: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	Terviseamet</a:t>
            </a:r>
          </a:p>
          <a:p>
            <a:pPr marL="0" indent="0">
              <a:buNone/>
            </a:pPr>
            <a:r>
              <a:rPr lang="et-EE" sz="1600" b="1" dirty="0">
                <a:solidFill>
                  <a:schemeClr val="accent5">
                    <a:lumMod val="75000"/>
                  </a:schemeClr>
                </a:solidFill>
              </a:rPr>
              <a:t>HANNO ROOMERE		</a:t>
            </a: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TÜK geneetika ja personaalmeditsiini kliinik</a:t>
            </a:r>
          </a:p>
          <a:p>
            <a:pPr marL="0" indent="0">
              <a:buNone/>
            </a:pPr>
            <a:r>
              <a:rPr lang="et-EE" sz="1600" b="1" dirty="0">
                <a:solidFill>
                  <a:schemeClr val="accent5">
                    <a:lumMod val="75000"/>
                  </a:schemeClr>
                </a:solidFill>
              </a:rPr>
              <a:t>KRISLIN RAUS		</a:t>
            </a: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PERH labor</a:t>
            </a:r>
          </a:p>
          <a:p>
            <a:pPr marL="0" indent="0">
              <a:buNone/>
            </a:pPr>
            <a:r>
              <a:rPr lang="et-EE" sz="1600" b="1" dirty="0">
                <a:solidFill>
                  <a:schemeClr val="accent5">
                    <a:lumMod val="75000"/>
                  </a:schemeClr>
                </a:solidFill>
              </a:rPr>
              <a:t>ANNELIIS REA		</a:t>
            </a: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PERH labor</a:t>
            </a:r>
          </a:p>
          <a:p>
            <a:pPr marL="0" indent="0">
              <a:buNone/>
            </a:pPr>
            <a:r>
              <a:rPr lang="et-EE" sz="1600" b="1" dirty="0">
                <a:solidFill>
                  <a:schemeClr val="accent5">
                    <a:lumMod val="75000"/>
                  </a:schemeClr>
                </a:solidFill>
              </a:rPr>
              <a:t>TEELE KURI		</a:t>
            </a: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PERH labor</a:t>
            </a:r>
          </a:p>
          <a:p>
            <a:pPr marL="0" indent="0">
              <a:buNone/>
            </a:pPr>
            <a:endParaRPr lang="et-EE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31393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96409"/>
          </a:xfrm>
        </p:spPr>
        <p:txBody>
          <a:bodyPr/>
          <a:lstStyle/>
          <a:p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Haridustegevus 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28650" y="931025"/>
            <a:ext cx="7886700" cy="5677593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endParaRPr lang="et-EE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t-EE" b="1" dirty="0">
                <a:solidFill>
                  <a:schemeClr val="accent5">
                    <a:lumMod val="75000"/>
                  </a:schemeClr>
                </a:solidFill>
              </a:rPr>
              <a:t>Üldkoosolekud</a:t>
            </a:r>
          </a:p>
          <a:p>
            <a:pPr marL="457200" lvl="1" indent="0">
              <a:buNone/>
            </a:pPr>
            <a:r>
              <a:rPr lang="et-EE" b="1" dirty="0">
                <a:solidFill>
                  <a:schemeClr val="accent5">
                    <a:lumMod val="75000"/>
                  </a:schemeClr>
                </a:solidFill>
              </a:rPr>
              <a:t>23. aprill 	</a:t>
            </a:r>
            <a:r>
              <a:rPr lang="et-EE" u="sng" dirty="0">
                <a:solidFill>
                  <a:schemeClr val="accent5">
                    <a:lumMod val="75000"/>
                  </a:schemeClr>
                </a:solidFill>
              </a:rPr>
              <a:t>Põltsamaa loss, Põltsamaa</a:t>
            </a:r>
          </a:p>
          <a:p>
            <a:pPr marL="457200" lvl="1" indent="0" algn="just">
              <a:buNone/>
            </a:pPr>
            <a:r>
              <a:rPr lang="et-EE" sz="1800" dirty="0">
                <a:solidFill>
                  <a:schemeClr val="accent5">
                    <a:lumMod val="75000"/>
                  </a:schemeClr>
                </a:solidFill>
              </a:rPr>
              <a:t>ELMÜ ensüümide määramismeetodite harmoniseerimise töörühm: kokkuvõte tehtust; 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ELMÜ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laboriarstide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sektsioon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uue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uuringu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kliinilise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tõenduspõhisuse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hindamine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;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Ülevaade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kliinilisest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uuringust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“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Geenid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ja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südame-veresoonkonna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haiguste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ennetus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”;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Referentsväärtuste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5">
                    <a:lumMod val="75000"/>
                  </a:schemeClr>
                </a:solidFill>
              </a:rPr>
              <a:t>projekt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; Current challenges and future developments in viral diagnostics </a:t>
            </a:r>
            <a:r>
              <a:rPr lang="et-EE" sz="1800" dirty="0">
                <a:solidFill>
                  <a:schemeClr val="accent5">
                    <a:lumMod val="75000"/>
                  </a:schemeClr>
                </a:solidFill>
              </a:rPr>
              <a:t>(toetajaliikme ettekanne, </a:t>
            </a:r>
            <a:r>
              <a:rPr lang="et-EE" sz="1800" dirty="0" err="1">
                <a:solidFill>
                  <a:schemeClr val="accent5">
                    <a:lumMod val="75000"/>
                  </a:schemeClr>
                </a:solidFill>
              </a:rPr>
              <a:t>Abbott</a:t>
            </a:r>
            <a:r>
              <a:rPr lang="et-EE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800" dirty="0" err="1">
                <a:solidFill>
                  <a:schemeClr val="accent5">
                    <a:lumMod val="75000"/>
                  </a:schemeClr>
                </a:solidFill>
              </a:rPr>
              <a:t>Diagnostics</a:t>
            </a:r>
            <a:r>
              <a:rPr lang="et-EE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800" dirty="0" err="1">
                <a:solidFill>
                  <a:schemeClr val="accent5">
                    <a:lumMod val="75000"/>
                  </a:schemeClr>
                </a:solidFill>
              </a:rPr>
              <a:t>Division</a:t>
            </a:r>
            <a:r>
              <a:rPr lang="et-EE" sz="1800" dirty="0">
                <a:solidFill>
                  <a:schemeClr val="accent5">
                    <a:lumMod val="75000"/>
                  </a:schemeClr>
                </a:solidFill>
              </a:rPr>
              <a:t> Baltics </a:t>
            </a:r>
            <a:r>
              <a:rPr lang="et-EE" sz="1800" dirty="0" err="1">
                <a:solidFill>
                  <a:schemeClr val="accent5">
                    <a:lumMod val="75000"/>
                  </a:schemeClr>
                </a:solidFill>
              </a:rPr>
              <a:t>Region</a:t>
            </a:r>
            <a:r>
              <a:rPr lang="et-EE" sz="1800" dirty="0">
                <a:solidFill>
                  <a:schemeClr val="accent5">
                    <a:lumMod val="75000"/>
                  </a:schemeClr>
                </a:solidFill>
              </a:rPr>
              <a:t>); 2024 a. aastaaruande kinnitamine.</a:t>
            </a:r>
          </a:p>
          <a:p>
            <a:pPr marL="457200" lvl="1" indent="0">
              <a:buNone/>
            </a:pPr>
            <a:endParaRPr lang="et-EE" sz="1800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t-EE" b="1" dirty="0">
                <a:solidFill>
                  <a:schemeClr val="accent5">
                    <a:lumMod val="75000"/>
                  </a:schemeClr>
                </a:solidFill>
              </a:rPr>
              <a:t>4. detsember </a:t>
            </a:r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u="sng" dirty="0">
                <a:solidFill>
                  <a:schemeClr val="accent5">
                    <a:lumMod val="75000"/>
                  </a:schemeClr>
                </a:solidFill>
              </a:rPr>
              <a:t>Tervis </a:t>
            </a:r>
            <a:r>
              <a:rPr lang="et-EE" u="sng" dirty="0" err="1">
                <a:solidFill>
                  <a:schemeClr val="accent5">
                    <a:lumMod val="75000"/>
                  </a:schemeClr>
                </a:solidFill>
              </a:rPr>
              <a:t>spa</a:t>
            </a:r>
            <a:r>
              <a:rPr lang="et-EE" u="sng" dirty="0">
                <a:solidFill>
                  <a:schemeClr val="accent5">
                    <a:lumMod val="75000"/>
                  </a:schemeClr>
                </a:solidFill>
              </a:rPr>
              <a:t>, Pärnu</a:t>
            </a:r>
          </a:p>
          <a:p>
            <a:pPr marL="457200" lvl="1" indent="0" algn="just">
              <a:buNone/>
            </a:pP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Muudatused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eLHR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-s;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Krooniline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kõhulahtisus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täiskasvanuil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keda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kuidas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millal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uurida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?;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Tsöliaakiast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ja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selle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diagnostikast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;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Kaalulangus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ei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puuduta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ainult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inimesi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vaid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ka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nende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mikroobe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;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Ravimite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imendumine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bariaatrilise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kirurgia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järgselt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ja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semaglutiidi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kasutamise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ajal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;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Prostataspetsiifilise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antigeeni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määramise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harmoniseerimine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Eestis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esmased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accent5">
                    <a:lumMod val="75000"/>
                  </a:schemeClr>
                </a:solidFill>
              </a:rPr>
              <a:t>tulemused</a:t>
            </a:r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; 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The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importance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of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precise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and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reliable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POCT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measurements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of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glucose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and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ketones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in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hospital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environment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(toetajaliikme ettekanne,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Aidian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Oy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);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Efficient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and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traceable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sample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storage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(toetajaliikme ettekanne,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Semetron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AS).</a:t>
            </a:r>
            <a:endParaRPr lang="et-EE" sz="1900" dirty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t-EE" sz="21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t-EE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42214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40467"/>
          </a:xfrm>
        </p:spPr>
        <p:txBody>
          <a:bodyPr/>
          <a:lstStyle/>
          <a:p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Haridustegevus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28650" y="1288472"/>
            <a:ext cx="7886700" cy="543300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t-EE" b="1" dirty="0">
                <a:solidFill>
                  <a:schemeClr val="accent5">
                    <a:lumMod val="75000"/>
                  </a:schemeClr>
                </a:solidFill>
              </a:rPr>
              <a:t>ELMÜ XXV Suvekool – 21. – 22. august</a:t>
            </a:r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, </a:t>
            </a:r>
          </a:p>
          <a:p>
            <a:pPr marL="0" indent="0">
              <a:buNone/>
            </a:pPr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Hestia Hotel Haapsalu SPA, Haapsalu.</a:t>
            </a:r>
          </a:p>
          <a:p>
            <a:pPr marL="0" indent="0" algn="just">
              <a:buNone/>
            </a:pP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Uus suund residentuuri korralduses – usaldatud erialased tegevused ehk EPA-d; Laborimeditsiini EPA-d ja praktiline koolitamine;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von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Willebrandi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tõbi; Laboratory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Diagnosis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of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Thrombotic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Thrombocytopenic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Purpura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(TTP) (toetajaliikme ettekanne,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Surgitech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AS);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Porfüüriad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;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Porfüüria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diagnostika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Ipneti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-i Eesti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Porfüüria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Keskuse laboris; Postanalüütilise faasi harmoniseerimine Euroopas, probleemsed kohad Eestis; Post-postanalüütiline faas haigusjuhu näitel; Ravimuda ja Haapsalu; QIAGEN and ID Solutions Partnership –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Advancing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Precision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in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Cancer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Detection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and Monitoring (toetajaliikme ettekanne,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Quantum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Eesti AS); Otse tarbijale suunatud testid ja patsiendi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võimestamine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– EFLM töörühma seisukohad ja tegevused; Hinnakujunduse töörühma tegemiste hetkeseis; CDT (IFCC) – The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Only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Current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Globally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Approved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and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Specific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Forensic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and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Clinical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Chronic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Alcoholism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Biomarker (toetajaliikme ettekanne,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Mediq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Eesti OÜ);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Mukormükoos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;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Invasiivne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900" dirty="0" err="1">
                <a:solidFill>
                  <a:schemeClr val="accent5">
                    <a:lumMod val="75000"/>
                  </a:schemeClr>
                </a:solidFill>
              </a:rPr>
              <a:t>aspergilloos</a:t>
            </a:r>
            <a:r>
              <a:rPr lang="et-EE" sz="1900" dirty="0">
                <a:solidFill>
                  <a:schemeClr val="accent5">
                    <a:lumMod val="75000"/>
                  </a:schemeClr>
                </a:solidFill>
              </a:rPr>
              <a:t>; Malaaria; Silmaparasiidid </a:t>
            </a:r>
          </a:p>
          <a:p>
            <a:pPr marL="0" indent="0" algn="just">
              <a:buNone/>
            </a:pPr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Osalejaid 107, neist ELMÜ liikmeid 86</a:t>
            </a:r>
          </a:p>
          <a:p>
            <a:pPr marL="0" indent="0">
              <a:buNone/>
            </a:pPr>
            <a:endParaRPr lang="et-EE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EFLM </a:t>
            </a:r>
            <a:r>
              <a:rPr lang="et-EE" dirty="0" err="1">
                <a:solidFill>
                  <a:schemeClr val="accent5">
                    <a:lumMod val="75000"/>
                  </a:schemeClr>
                </a:solidFill>
              </a:rPr>
              <a:t>Academy</a:t>
            </a:r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	2025 (63 ELMÜ liiget)</a:t>
            </a:r>
          </a:p>
          <a:p>
            <a:pPr marL="0" indent="0">
              <a:buNone/>
            </a:pPr>
            <a:endParaRPr lang="et-EE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t-EE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41040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28650" y="260382"/>
            <a:ext cx="7886700" cy="956597"/>
          </a:xfrm>
        </p:spPr>
        <p:txBody>
          <a:bodyPr>
            <a:normAutofit fontScale="90000"/>
          </a:bodyPr>
          <a:lstStyle/>
          <a:p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Juhatuse töökoosolekud</a:t>
            </a:r>
            <a:br>
              <a:rPr lang="et-EE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t-EE" sz="1800" dirty="0">
                <a:solidFill>
                  <a:schemeClr val="accent5">
                    <a:lumMod val="75000"/>
                  </a:schemeClr>
                </a:solidFill>
              </a:rPr>
              <a:t>Anu Tamm, </a:t>
            </a:r>
            <a:r>
              <a:rPr lang="et-EE" sz="1800" dirty="0" err="1">
                <a:solidFill>
                  <a:schemeClr val="accent5">
                    <a:lumMod val="75000"/>
                  </a:schemeClr>
                </a:solidFill>
              </a:rPr>
              <a:t>Karel</a:t>
            </a:r>
            <a:r>
              <a:rPr lang="et-EE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sz="1800" dirty="0" err="1">
                <a:solidFill>
                  <a:schemeClr val="accent5">
                    <a:lumMod val="75000"/>
                  </a:schemeClr>
                </a:solidFill>
              </a:rPr>
              <a:t>Tomberg</a:t>
            </a:r>
            <a:r>
              <a:rPr lang="et-EE" sz="1800" dirty="0">
                <a:solidFill>
                  <a:schemeClr val="accent5">
                    <a:lumMod val="75000"/>
                  </a:schemeClr>
                </a:solidFill>
              </a:rPr>
              <a:t>, Marge Kütt, Kai Jõers, Monyca Sepp, Ruth Pulk, Paul Naaber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573470" y="1213876"/>
            <a:ext cx="7886700" cy="5145578"/>
          </a:xfrm>
        </p:spPr>
        <p:txBody>
          <a:bodyPr>
            <a:normAutofit lnSpcReduction="10000"/>
          </a:bodyPr>
          <a:lstStyle/>
          <a:p>
            <a:r>
              <a:rPr lang="et-EE" b="1" dirty="0">
                <a:solidFill>
                  <a:schemeClr val="accent5">
                    <a:lumMod val="75000"/>
                  </a:schemeClr>
                </a:solidFill>
              </a:rPr>
              <a:t>17.02. Tallinn</a:t>
            </a:r>
          </a:p>
          <a:p>
            <a:pPr>
              <a:spcBef>
                <a:spcPts val="0"/>
              </a:spcBef>
            </a:pP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Eelarve, tegevuskava, üldkoosolekute ajad, ELMÜ liikmelisus</a:t>
            </a:r>
          </a:p>
          <a:p>
            <a:pPr>
              <a:spcBef>
                <a:spcPts val="0"/>
              </a:spcBef>
            </a:pP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Koolitusstipendiumid (3+2), stipendium artiklile „Eesti Arstis“, ülevaade koostööprojektidest</a:t>
            </a:r>
          </a:p>
          <a:p>
            <a:pPr>
              <a:spcBef>
                <a:spcPts val="0"/>
              </a:spcBef>
            </a:pP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Otsus võtta kasutusele </a:t>
            </a:r>
            <a:r>
              <a:rPr lang="et-EE" sz="1600" dirty="0" err="1">
                <a:solidFill>
                  <a:schemeClr val="accent5">
                    <a:lumMod val="75000"/>
                  </a:schemeClr>
                </a:solidFill>
              </a:rPr>
              <a:t>FolderIT</a:t>
            </a: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 ELMÜ dokumentide haldamiseks</a:t>
            </a:r>
          </a:p>
          <a:p>
            <a:pPr>
              <a:spcBef>
                <a:spcPts val="0"/>
              </a:spcBef>
            </a:pP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Nakkustekitajate </a:t>
            </a:r>
            <a:r>
              <a:rPr lang="et-EE" sz="1600" dirty="0" err="1">
                <a:solidFill>
                  <a:schemeClr val="accent5">
                    <a:lumMod val="75000"/>
                  </a:schemeClr>
                </a:solidFill>
              </a:rPr>
              <a:t>seroloogisliste</a:t>
            </a: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 uuringute vastuste ühtlustamisest</a:t>
            </a:r>
          </a:p>
          <a:p>
            <a:pPr>
              <a:spcBef>
                <a:spcPts val="0"/>
              </a:spcBef>
            </a:pP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Laboriteenuste </a:t>
            </a:r>
            <a:r>
              <a:rPr lang="et-EE" sz="1600" dirty="0" err="1">
                <a:solidFill>
                  <a:schemeClr val="accent5">
                    <a:lumMod val="75000"/>
                  </a:schemeClr>
                </a:solidFill>
              </a:rPr>
              <a:t>nüüdislähtestamisest</a:t>
            </a:r>
            <a:endParaRPr lang="et-EE" sz="16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Laborispetsialistide ja laboriarstide täiendkoolituste pädevuse tingimustest </a:t>
            </a:r>
          </a:p>
          <a:p>
            <a:pPr>
              <a:spcBef>
                <a:spcPts val="0"/>
              </a:spcBef>
            </a:pPr>
            <a:r>
              <a:rPr lang="et-EE" sz="1600" dirty="0" err="1">
                <a:solidFill>
                  <a:schemeClr val="accent5">
                    <a:lumMod val="75000"/>
                  </a:schemeClr>
                </a:solidFill>
              </a:rPr>
              <a:t>POHAKuga</a:t>
            </a: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 seotud küsimused</a:t>
            </a:r>
          </a:p>
          <a:p>
            <a:pPr>
              <a:spcBef>
                <a:spcPts val="0"/>
              </a:spcBef>
            </a:pP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ELMÜ, SA TÜK Ühendlabori  ja TÜ Arvutiteaduse Instituudi andmeteaduse õppetooli ühisprojekt referentsväärtuste alal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„</a:t>
            </a:r>
            <a:r>
              <a:rPr lang="en-US" sz="1600" dirty="0" err="1">
                <a:solidFill>
                  <a:schemeClr val="accent5">
                    <a:lumMod val="75000"/>
                  </a:schemeClr>
                </a:solidFill>
              </a:rPr>
              <a:t>Laborianalüüside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5">
                    <a:lumMod val="75000"/>
                  </a:schemeClr>
                </a:solidFill>
              </a:rPr>
              <a:t>referentsväärtuste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5">
                    <a:lumMod val="75000"/>
                  </a:schemeClr>
                </a:solidFill>
              </a:rPr>
              <a:t>harmoniseerimine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5">
                    <a:lumMod val="75000"/>
                  </a:schemeClr>
                </a:solidFill>
              </a:rPr>
              <a:t>Eestis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“</a:t>
            </a:r>
            <a:endParaRPr lang="et-EE" sz="16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et-EE" sz="1600" dirty="0">
              <a:solidFill>
                <a:srgbClr val="002060"/>
              </a:solidFill>
            </a:endParaRPr>
          </a:p>
          <a:p>
            <a:r>
              <a:rPr lang="et-EE" b="1" dirty="0">
                <a:solidFill>
                  <a:schemeClr val="accent5">
                    <a:lumMod val="75000"/>
                  </a:schemeClr>
                </a:solidFill>
              </a:rPr>
              <a:t>18.09. Tallinn</a:t>
            </a:r>
          </a:p>
          <a:p>
            <a:pPr algn="just">
              <a:spcBef>
                <a:spcPts val="0"/>
              </a:spcBef>
            </a:pPr>
            <a:r>
              <a:rPr lang="et-EE" sz="1600" dirty="0">
                <a:solidFill>
                  <a:schemeClr val="accent5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IFCC võtmeisikute valimisest perioodiks 2027-2029</a:t>
            </a:r>
          </a:p>
          <a:p>
            <a:pPr algn="just">
              <a:spcBef>
                <a:spcPts val="0"/>
              </a:spcBef>
            </a:pPr>
            <a:r>
              <a:rPr lang="et-EE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Kiideti heaks EFLM visioon: EFLM </a:t>
            </a:r>
            <a:r>
              <a:rPr lang="et-EE" sz="1600" dirty="0" err="1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Strategic</a:t>
            </a:r>
            <a:r>
              <a:rPr lang="et-EE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et-EE" sz="1600" dirty="0" err="1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Plan</a:t>
            </a:r>
            <a:r>
              <a:rPr lang="et-EE" sz="16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2026-2027</a:t>
            </a:r>
            <a:r>
              <a:rPr lang="et-EE" sz="1600" dirty="0">
                <a:solidFill>
                  <a:schemeClr val="accent5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.</a:t>
            </a:r>
            <a:r>
              <a:rPr lang="en-US" sz="1600" dirty="0">
                <a:solidFill>
                  <a:schemeClr val="accent5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 </a:t>
            </a:r>
            <a:endParaRPr lang="et-EE" sz="1600" dirty="0">
              <a:solidFill>
                <a:schemeClr val="accent5">
                  <a:lumMod val="7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et-EE" sz="1600" dirty="0" err="1">
                <a:solidFill>
                  <a:schemeClr val="accent5">
                    <a:lumMod val="75000"/>
                  </a:schemeClr>
                </a:solidFill>
              </a:rPr>
              <a:t>TEHIKu</a:t>
            </a: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 poolt kavandatav laboriandmete ühikute ja </a:t>
            </a:r>
            <a:r>
              <a:rPr lang="et-EE" sz="1600" dirty="0" err="1">
                <a:solidFill>
                  <a:schemeClr val="accent5">
                    <a:lumMod val="75000"/>
                  </a:schemeClr>
                </a:solidFill>
              </a:rPr>
              <a:t>vastusekoodistike</a:t>
            </a: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 kontroll</a:t>
            </a:r>
          </a:p>
          <a:p>
            <a:pPr algn="just">
              <a:spcBef>
                <a:spcPts val="0"/>
              </a:spcBef>
            </a:pP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ELMÜ seisukohad kohtumiseks ministriga 22.09 labori- ja radioloogiateenuste hindade teemal  </a:t>
            </a:r>
          </a:p>
          <a:p>
            <a:pPr algn="just">
              <a:spcBef>
                <a:spcPts val="0"/>
              </a:spcBef>
            </a:pP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Laboriteenuste </a:t>
            </a:r>
            <a:r>
              <a:rPr lang="et-EE" sz="1600" dirty="0" err="1">
                <a:solidFill>
                  <a:schemeClr val="accent5">
                    <a:lumMod val="75000"/>
                  </a:schemeClr>
                </a:solidFill>
              </a:rPr>
              <a:t>nüüdislähtestamisest</a:t>
            </a: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, kohtumine </a:t>
            </a:r>
            <a:r>
              <a:rPr lang="et-EE" sz="1600" dirty="0" err="1">
                <a:solidFill>
                  <a:schemeClr val="accent5">
                    <a:lumMod val="75000"/>
                  </a:schemeClr>
                </a:solidFill>
              </a:rPr>
              <a:t>TerK</a:t>
            </a: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 esindajatega 29.09.2025</a:t>
            </a:r>
          </a:p>
          <a:p>
            <a:pPr algn="just">
              <a:spcBef>
                <a:spcPts val="0"/>
              </a:spcBef>
            </a:pPr>
            <a:r>
              <a:rPr lang="et-EE" sz="1600" dirty="0">
                <a:solidFill>
                  <a:schemeClr val="accent5">
                    <a:lumMod val="75000"/>
                  </a:schemeClr>
                </a:solidFill>
              </a:rPr>
              <a:t>Terviseandmete piiriülesest andmevahetusest: laboriandmed alates 2031</a:t>
            </a:r>
          </a:p>
          <a:p>
            <a:pPr algn="just">
              <a:spcBef>
                <a:spcPts val="0"/>
              </a:spcBef>
            </a:pPr>
            <a:endParaRPr lang="et-EE" sz="1400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spcBef>
                <a:spcPts val="0"/>
              </a:spcBef>
            </a:pPr>
            <a:endParaRPr lang="et-EE" sz="20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t-EE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t-EE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7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931026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28650" y="380366"/>
            <a:ext cx="7886700" cy="771696"/>
          </a:xfrm>
        </p:spPr>
        <p:txBody>
          <a:bodyPr>
            <a:normAutofit/>
          </a:bodyPr>
          <a:lstStyle/>
          <a:p>
            <a:r>
              <a:rPr lang="et-EE" sz="4000" dirty="0">
                <a:solidFill>
                  <a:schemeClr val="accent5">
                    <a:lumMod val="75000"/>
                  </a:schemeClr>
                </a:solidFill>
              </a:rPr>
              <a:t>Rahvusvaheline tegevus</a:t>
            </a: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8</a:t>
            </a:fld>
            <a:endParaRPr lang="et-EE"/>
          </a:p>
        </p:txBody>
      </p:sp>
      <p:sp>
        <p:nvSpPr>
          <p:cNvPr id="9" name="Sisu kohatäide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/>
              <a:t> 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C12AB4B-B9D5-5E49-4DF7-E0016F3166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02624"/>
              </p:ext>
            </p:extLst>
          </p:nvPr>
        </p:nvGraphicFramePr>
        <p:xfrm>
          <a:off x="747493" y="1287208"/>
          <a:ext cx="6496761" cy="4848888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3623347">
                  <a:extLst>
                    <a:ext uri="{9D8B030D-6E8A-4147-A177-3AD203B41FA5}">
                      <a16:colId xmlns:a16="http://schemas.microsoft.com/office/drawing/2014/main" val="3993253865"/>
                    </a:ext>
                  </a:extLst>
                </a:gridCol>
                <a:gridCol w="2873414">
                  <a:extLst>
                    <a:ext uri="{9D8B030D-6E8A-4147-A177-3AD203B41FA5}">
                      <a16:colId xmlns:a16="http://schemas.microsoft.com/office/drawing/2014/main" val="1374029130"/>
                    </a:ext>
                  </a:extLst>
                </a:gridCol>
              </a:tblGrid>
              <a:tr h="247034"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4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Organisatsioon</a:t>
                      </a:r>
                      <a:endParaRPr lang="et-EE" sz="14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400" b="1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ELMÜ esindaja</a:t>
                      </a:r>
                      <a:endParaRPr lang="et-EE" sz="14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2272328920"/>
                  </a:ext>
                </a:extLst>
              </a:tr>
              <a:tr h="218531"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0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t-EE" sz="1000" b="1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0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t-EE" sz="10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330607109"/>
                  </a:ext>
                </a:extLst>
              </a:tr>
              <a:tr h="209029"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IFCC, EFLM</a:t>
                      </a:r>
                      <a:endParaRPr lang="et-EE" sz="12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200" u="none" strike="noStrike">
                          <a:solidFill>
                            <a:srgbClr val="002060"/>
                          </a:solidFill>
                          <a:effectLst/>
                        </a:rPr>
                        <a:t>Karel Tomberg</a:t>
                      </a:r>
                      <a:endParaRPr lang="et-EE" sz="12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964006055"/>
                  </a:ext>
                </a:extLst>
              </a:tr>
              <a:tr h="209029"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ESCMID</a:t>
                      </a:r>
                      <a:endParaRPr lang="et-EE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Paul Naaber</a:t>
                      </a:r>
                      <a:endParaRPr lang="et-EE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3717113396"/>
                  </a:ext>
                </a:extLst>
              </a:tr>
              <a:tr h="209029"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EUCAST</a:t>
                      </a:r>
                      <a:endParaRPr lang="et-EE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Marina Ivanova</a:t>
                      </a:r>
                      <a:endParaRPr lang="et-EE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688429221"/>
                  </a:ext>
                </a:extLst>
              </a:tr>
              <a:tr h="209029"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EUCAST AFST mükoloogia töörühm</a:t>
                      </a:r>
                      <a:endParaRPr lang="et-EE" sz="1200" b="1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200" u="none" strike="noStrike">
                          <a:solidFill>
                            <a:srgbClr val="002060"/>
                          </a:solidFill>
                          <a:effectLst/>
                        </a:rPr>
                        <a:t>Helle Järv al 2017</a:t>
                      </a:r>
                      <a:endParaRPr lang="et-EE" sz="12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2848864564"/>
                  </a:ext>
                </a:extLst>
              </a:tr>
              <a:tr h="408557">
                <a:tc>
                  <a:txBody>
                    <a:bodyPr/>
                    <a:lstStyle/>
                    <a:p>
                      <a:pPr algn="l" rtl="0" fontAlgn="ctr"/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EUCAST AMST </a:t>
                      </a:r>
                      <a:r>
                        <a:rPr lang="et-EE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mükobakterite</a:t>
                      </a:r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t-EE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antimikroobse</a:t>
                      </a:r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tundlikkuse töörühm</a:t>
                      </a:r>
                      <a:endParaRPr lang="et-EE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Kadri Klaos </a:t>
                      </a:r>
                      <a:r>
                        <a:rPr lang="et-EE" sz="1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al</a:t>
                      </a:r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2019</a:t>
                      </a:r>
                      <a:endParaRPr lang="et-EE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405138170"/>
                  </a:ext>
                </a:extLst>
              </a:tr>
              <a:tr h="209029"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2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BALM</a:t>
                      </a:r>
                      <a:endParaRPr lang="et-EE" sz="1200" b="1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Agnes Ivanov</a:t>
                      </a:r>
                      <a:endParaRPr lang="et-EE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371787478"/>
                  </a:ext>
                </a:extLst>
              </a:tr>
              <a:tr h="209029"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ECMM </a:t>
                      </a:r>
                      <a:endParaRPr lang="et-EE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Marika Jürna-Ellam </a:t>
                      </a:r>
                      <a:r>
                        <a:rPr lang="et-EE" sz="1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al</a:t>
                      </a:r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2019</a:t>
                      </a:r>
                      <a:endParaRPr lang="et-EE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443127542"/>
                  </a:ext>
                </a:extLst>
              </a:tr>
              <a:tr h="408557">
                <a:tc>
                  <a:txBody>
                    <a:bodyPr/>
                    <a:lstStyle/>
                    <a:p>
                      <a:pPr algn="just" rtl="0" fontAlgn="ctr"/>
                      <a:r>
                        <a:rPr lang="nn-NO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IFCC</a:t>
                      </a:r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nn-NO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WG-LEPS töörühm (</a:t>
                      </a:r>
                      <a:r>
                        <a:rPr lang="en-US" sz="12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Laboratory Errors and Patient Safety</a:t>
                      </a:r>
                      <a:r>
                        <a:rPr lang="nn-NO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) </a:t>
                      </a:r>
                      <a:endParaRPr lang="nn-NO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Agnes Ivanov (korrespondent) </a:t>
                      </a:r>
                      <a:r>
                        <a:rPr lang="et-EE" sz="1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al</a:t>
                      </a:r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2008</a:t>
                      </a:r>
                      <a:endParaRPr lang="et-EE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3760118329"/>
                  </a:ext>
                </a:extLst>
              </a:tr>
              <a:tr h="408557"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EFLM WG-DCLTPE (</a:t>
                      </a:r>
                      <a:r>
                        <a:rPr lang="et-EE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Direct</a:t>
                      </a:r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t-EE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to</a:t>
                      </a:r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t-EE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Consumer</a:t>
                      </a:r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t-EE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Testing</a:t>
                      </a:r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and </a:t>
                      </a:r>
                      <a:r>
                        <a:rPr lang="et-EE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Patient</a:t>
                      </a:r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t-EE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Empowerment</a:t>
                      </a:r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et-EE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Marge Kütt (korrespondent) </a:t>
                      </a:r>
                      <a:r>
                        <a:rPr lang="et-EE" sz="1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al</a:t>
                      </a:r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2015, Piret Kedars (ekspert) </a:t>
                      </a:r>
                      <a:r>
                        <a:rPr lang="et-EE" sz="1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al</a:t>
                      </a:r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2025</a:t>
                      </a:r>
                      <a:endParaRPr lang="et-EE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733432098"/>
                  </a:ext>
                </a:extLst>
              </a:tr>
              <a:tr h="260554">
                <a:tc>
                  <a:txBody>
                    <a:bodyPr/>
                    <a:lstStyle/>
                    <a:p>
                      <a:pPr algn="just" rtl="0" fontAlgn="ctr"/>
                      <a:r>
                        <a:rPr lang="nb-NO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IFCC</a:t>
                      </a:r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nb-NO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C-CB (</a:t>
                      </a:r>
                      <a:r>
                        <a:rPr lang="en-US" sz="12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Clinical Applications of Cardiac Bio-Markers </a:t>
                      </a:r>
                      <a:r>
                        <a:rPr lang="nb-NO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nb-NO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Galina Zemtsovskaja (korrespondent) </a:t>
                      </a:r>
                      <a:r>
                        <a:rPr lang="et-EE" sz="1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al</a:t>
                      </a:r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2017 </a:t>
                      </a:r>
                      <a:endParaRPr lang="et-EE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2767520986"/>
                  </a:ext>
                </a:extLst>
              </a:tr>
              <a:tr h="252249"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IFCC komitee C-BM (</a:t>
                      </a:r>
                      <a:r>
                        <a:rPr lang="et-EE" sz="1200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Bone</a:t>
                      </a:r>
                      <a:r>
                        <a:rPr lang="et-EE" sz="12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Metabolism </a:t>
                      </a:r>
                      <a:r>
                        <a:rPr lang="fi-FI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fi-FI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Galina Zemtsovskaja (korrespondent) </a:t>
                      </a:r>
                      <a:r>
                        <a:rPr lang="et-EE" sz="1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al</a:t>
                      </a:r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2019</a:t>
                      </a:r>
                      <a:endParaRPr lang="et-EE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793017864"/>
                  </a:ext>
                </a:extLst>
              </a:tr>
              <a:tr h="20902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EFLM TF</a:t>
                      </a:r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-RA</a:t>
                      </a:r>
                      <a:r>
                        <a:rPr lang="en-US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US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Regulatory Affairs</a:t>
                      </a:r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en-US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fi-FI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Anu Tamm ja Kai Jõers </a:t>
                      </a:r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(korrespondent) </a:t>
                      </a:r>
                      <a:r>
                        <a:rPr lang="fi-FI" sz="1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al</a:t>
                      </a:r>
                      <a:r>
                        <a:rPr lang="fi-FI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2020</a:t>
                      </a:r>
                      <a:endParaRPr lang="fi-FI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1655768703"/>
                  </a:ext>
                </a:extLst>
              </a:tr>
              <a:tr h="209029">
                <a:tc>
                  <a:txBody>
                    <a:bodyPr/>
                    <a:lstStyle/>
                    <a:p>
                      <a:pPr algn="l" rtl="0" fontAlgn="ctr"/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IFCC C-MD (</a:t>
                      </a:r>
                      <a:r>
                        <a:rPr lang="en-US" sz="12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Molecular Diagnostics </a:t>
                      </a:r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et-EE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Mikk Tooming (korrespondentliige) </a:t>
                      </a:r>
                      <a:r>
                        <a:rPr lang="et-EE" sz="1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al</a:t>
                      </a:r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2021</a:t>
                      </a:r>
                      <a:endParaRPr lang="et-EE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1325994229"/>
                  </a:ext>
                </a:extLst>
              </a:tr>
              <a:tr h="20902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EFLM </a:t>
                      </a:r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C-GSL (</a:t>
                      </a:r>
                      <a:r>
                        <a:rPr lang="en-US" sz="12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Science: Value-Based Laboratory Medicine</a:t>
                      </a:r>
                      <a:r>
                        <a:rPr lang="et-EE" sz="12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Mehis Bakhoff (korrespondent) </a:t>
                      </a:r>
                      <a:r>
                        <a:rPr lang="et-EE" sz="1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al</a:t>
                      </a:r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2022</a:t>
                      </a:r>
                      <a:endParaRPr lang="et-EE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1458639399"/>
                  </a:ext>
                </a:extLst>
              </a:tr>
              <a:tr h="19952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EFLM T</a:t>
                      </a:r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F-PLE (</a:t>
                      </a:r>
                      <a:r>
                        <a:rPr lang="en-US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Preparation Labs for </a:t>
                      </a:r>
                      <a:r>
                        <a:rPr lang="en-US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Emergenscies</a:t>
                      </a:r>
                      <a:r>
                        <a:rPr lang="et-EE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en-US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Marge Kütt (korrespondent) </a:t>
                      </a:r>
                      <a:r>
                        <a:rPr lang="et-EE" sz="1200" u="none" strike="noStrike" dirty="0" err="1">
                          <a:solidFill>
                            <a:srgbClr val="002060"/>
                          </a:solidFill>
                          <a:effectLst/>
                        </a:rPr>
                        <a:t>al</a:t>
                      </a:r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 2023</a:t>
                      </a:r>
                      <a:endParaRPr lang="et-EE" sz="12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636232987"/>
                  </a:ext>
                </a:extLst>
              </a:tr>
              <a:tr h="199528">
                <a:tc>
                  <a:txBody>
                    <a:bodyPr/>
                    <a:lstStyle/>
                    <a:p>
                      <a:pPr algn="l" rtl="0" fontAlgn="ctr"/>
                      <a:r>
                        <a:rPr lang="et-EE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IFCC TF- YS (Young </a:t>
                      </a:r>
                      <a:r>
                        <a:rPr lang="et-EE" sz="1200" b="0" i="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Scientists</a:t>
                      </a:r>
                      <a:r>
                        <a:rPr lang="et-EE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t-EE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Karl Mitt </a:t>
                      </a:r>
                      <a:r>
                        <a:rPr lang="et-EE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(korrespondent) </a:t>
                      </a:r>
                      <a:r>
                        <a:rPr lang="et-EE" sz="12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al</a:t>
                      </a:r>
                      <a:r>
                        <a:rPr lang="et-EE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 2025</a:t>
                      </a: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1560392255"/>
                  </a:ext>
                </a:extLst>
              </a:tr>
              <a:tr h="199528">
                <a:tc>
                  <a:txBody>
                    <a:bodyPr/>
                    <a:lstStyle/>
                    <a:p>
                      <a:pPr algn="l" rtl="0" fontAlgn="ctr"/>
                      <a:r>
                        <a:rPr lang="et-EE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EFLM C-</a:t>
                      </a:r>
                      <a:r>
                        <a:rPr lang="et-EE" sz="1200" b="0" i="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ExLD</a:t>
                      </a:r>
                      <a:r>
                        <a:rPr lang="et-EE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(Exchange of Laboratory </a:t>
                      </a:r>
                      <a:r>
                        <a:rPr lang="et-EE" sz="1200" b="0" i="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Data</a:t>
                      </a:r>
                      <a:r>
                        <a:rPr lang="et-EE" sz="1200" b="0" i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8273" marR="8273" marT="827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t-EE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Anu Tamm (täievoliline) </a:t>
                      </a:r>
                      <a:r>
                        <a:rPr lang="et-EE" sz="1200" b="0" i="0" u="none" strike="noStrike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al</a:t>
                      </a:r>
                      <a:r>
                        <a:rPr lang="et-EE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 2025</a:t>
                      </a:r>
                    </a:p>
                  </a:txBody>
                  <a:tcPr marL="8273" marR="8273" marT="8273" marB="0" anchor="ctr"/>
                </a:tc>
                <a:extLst>
                  <a:ext uri="{0D108BD9-81ED-4DB2-BD59-A6C34878D82A}">
                    <a16:rowId xmlns:a16="http://schemas.microsoft.com/office/drawing/2014/main" val="3781527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2710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89317"/>
          </a:xfrm>
        </p:spPr>
        <p:txBody>
          <a:bodyPr>
            <a:normAutofit fontScale="90000"/>
          </a:bodyPr>
          <a:lstStyle/>
          <a:p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Kodumaised tegevused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28650" y="1054443"/>
            <a:ext cx="7886700" cy="5530510"/>
          </a:xfrm>
        </p:spPr>
        <p:txBody>
          <a:bodyPr>
            <a:normAutofit fontScale="25000" lnSpcReduction="20000"/>
          </a:bodyPr>
          <a:lstStyle/>
          <a:p>
            <a:r>
              <a:rPr lang="et-EE" sz="6400" dirty="0" err="1">
                <a:solidFill>
                  <a:srgbClr val="002060"/>
                </a:solidFill>
              </a:rPr>
              <a:t>ETerK</a:t>
            </a:r>
            <a:r>
              <a:rPr lang="et-EE" sz="6400" dirty="0">
                <a:solidFill>
                  <a:srgbClr val="002060"/>
                </a:solidFill>
              </a:rPr>
              <a:t> riikliku jämesoolevähi sõeluuringu töörühm (Karel </a:t>
            </a:r>
            <a:r>
              <a:rPr lang="et-EE" sz="6400" dirty="0" err="1">
                <a:solidFill>
                  <a:srgbClr val="002060"/>
                </a:solidFill>
              </a:rPr>
              <a:t>Tomberg</a:t>
            </a:r>
            <a:r>
              <a:rPr lang="et-EE" sz="6400" dirty="0">
                <a:solidFill>
                  <a:srgbClr val="002060"/>
                </a:solidFill>
              </a:rPr>
              <a:t>, Katrin Reimand) </a:t>
            </a:r>
          </a:p>
          <a:p>
            <a:r>
              <a:rPr lang="et-EE" sz="6400" dirty="0" err="1">
                <a:solidFill>
                  <a:srgbClr val="002060"/>
                </a:solidFill>
              </a:rPr>
              <a:t>ETerK</a:t>
            </a:r>
            <a:r>
              <a:rPr lang="et-EE" sz="6400" dirty="0">
                <a:solidFill>
                  <a:srgbClr val="002060"/>
                </a:solidFill>
              </a:rPr>
              <a:t> riikliku emakaelavähi sõeluuringu töörühm (Kai Jõers, Viive Herne)</a:t>
            </a:r>
          </a:p>
          <a:p>
            <a:r>
              <a:rPr lang="et-EE" sz="6400" dirty="0" err="1">
                <a:solidFill>
                  <a:srgbClr val="002060"/>
                </a:solidFill>
              </a:rPr>
              <a:t>ETerK</a:t>
            </a:r>
            <a:r>
              <a:rPr lang="et-EE" sz="6400" dirty="0">
                <a:solidFill>
                  <a:srgbClr val="002060"/>
                </a:solidFill>
              </a:rPr>
              <a:t> riikliku eesnäärmevähi sõeluuringu töörühm (Marge Kütt, Anu Tamm)</a:t>
            </a:r>
          </a:p>
          <a:p>
            <a:r>
              <a:rPr lang="et-EE" sz="6400" dirty="0" err="1">
                <a:solidFill>
                  <a:srgbClr val="002060"/>
                </a:solidFill>
              </a:rPr>
              <a:t>TEHIKu</a:t>
            </a:r>
            <a:r>
              <a:rPr lang="et-EE" sz="6400" dirty="0">
                <a:solidFill>
                  <a:srgbClr val="002060"/>
                </a:solidFill>
              </a:rPr>
              <a:t> projekt „TIS laboriandmete teenus“ juhtrühma liige Anu Tamm</a:t>
            </a:r>
          </a:p>
          <a:p>
            <a:r>
              <a:rPr lang="et-EE" sz="6400" dirty="0" err="1">
                <a:solidFill>
                  <a:srgbClr val="002060"/>
                </a:solidFill>
              </a:rPr>
              <a:t>TEHIKu</a:t>
            </a:r>
            <a:r>
              <a:rPr lang="et-EE" sz="6400" dirty="0">
                <a:solidFill>
                  <a:srgbClr val="002060"/>
                </a:solidFill>
              </a:rPr>
              <a:t> </a:t>
            </a:r>
            <a:r>
              <a:rPr lang="en-US" sz="6400" dirty="0" err="1">
                <a:solidFill>
                  <a:srgbClr val="002060"/>
                </a:solidFill>
              </a:rPr>
              <a:t>projekt</a:t>
            </a:r>
            <a:r>
              <a:rPr lang="en-US" sz="6400" dirty="0">
                <a:solidFill>
                  <a:srgbClr val="002060"/>
                </a:solidFill>
              </a:rPr>
              <a:t> „</a:t>
            </a:r>
            <a:r>
              <a:rPr lang="en-US" sz="6400" dirty="0" err="1">
                <a:solidFill>
                  <a:srgbClr val="002060"/>
                </a:solidFill>
              </a:rPr>
              <a:t>Tervise</a:t>
            </a:r>
            <a:r>
              <a:rPr lang="et-EE" sz="6400" dirty="0">
                <a:solidFill>
                  <a:srgbClr val="002060"/>
                </a:solidFill>
              </a:rPr>
              <a:t>juhtimise töölaua arendus</a:t>
            </a:r>
            <a:r>
              <a:rPr lang="en-US" sz="6400" dirty="0">
                <a:solidFill>
                  <a:srgbClr val="002060"/>
                </a:solidFill>
              </a:rPr>
              <a:t>“ </a:t>
            </a:r>
            <a:r>
              <a:rPr lang="en-US" sz="6400" dirty="0" err="1">
                <a:solidFill>
                  <a:srgbClr val="002060"/>
                </a:solidFill>
              </a:rPr>
              <a:t>juhtrühma</a:t>
            </a:r>
            <a:r>
              <a:rPr lang="en-US" sz="6400" dirty="0">
                <a:solidFill>
                  <a:srgbClr val="002060"/>
                </a:solidFill>
              </a:rPr>
              <a:t> </a:t>
            </a:r>
            <a:r>
              <a:rPr lang="et-EE" sz="6400" dirty="0">
                <a:solidFill>
                  <a:srgbClr val="002060"/>
                </a:solidFill>
              </a:rPr>
              <a:t>liige Piret Kedars</a:t>
            </a:r>
          </a:p>
          <a:p>
            <a:r>
              <a:rPr lang="et-EE" sz="6400" dirty="0">
                <a:solidFill>
                  <a:srgbClr val="002060"/>
                </a:solidFill>
              </a:rPr>
              <a:t>SM </a:t>
            </a:r>
            <a:r>
              <a:rPr lang="en-US" sz="6400" dirty="0">
                <a:solidFill>
                  <a:srgbClr val="002060"/>
                </a:solidFill>
              </a:rPr>
              <a:t>AMR </a:t>
            </a:r>
            <a:r>
              <a:rPr lang="et-EE" sz="6400" dirty="0">
                <a:solidFill>
                  <a:srgbClr val="002060"/>
                </a:solidFill>
              </a:rPr>
              <a:t>projekti </a:t>
            </a:r>
            <a:r>
              <a:rPr lang="en-US" sz="6400" dirty="0" err="1">
                <a:solidFill>
                  <a:srgbClr val="002060"/>
                </a:solidFill>
              </a:rPr>
              <a:t>juhtrühma</a:t>
            </a:r>
            <a:r>
              <a:rPr lang="et-EE" sz="6400" dirty="0">
                <a:solidFill>
                  <a:srgbClr val="002060"/>
                </a:solidFill>
              </a:rPr>
              <a:t> liikmed Paul Naaber ja Marina Ivanova</a:t>
            </a:r>
          </a:p>
          <a:p>
            <a:r>
              <a:rPr lang="et-EE" sz="6400" dirty="0" err="1">
                <a:solidFill>
                  <a:srgbClr val="002060"/>
                </a:solidFill>
              </a:rPr>
              <a:t>ETerK</a:t>
            </a:r>
            <a:r>
              <a:rPr lang="et-EE" sz="6400" dirty="0">
                <a:solidFill>
                  <a:srgbClr val="002060"/>
                </a:solidFill>
              </a:rPr>
              <a:t> personaalmeditsiini projekt (Kai Jõers, Tiina Kahre, Sander Pajusalu) </a:t>
            </a:r>
          </a:p>
          <a:p>
            <a:r>
              <a:rPr lang="en-US" sz="6400" dirty="0">
                <a:solidFill>
                  <a:srgbClr val="002060"/>
                </a:solidFill>
              </a:rPr>
              <a:t>ELMÜ </a:t>
            </a:r>
            <a:r>
              <a:rPr lang="en-US" sz="6400" dirty="0" err="1">
                <a:solidFill>
                  <a:srgbClr val="002060"/>
                </a:solidFill>
              </a:rPr>
              <a:t>kontaktisik</a:t>
            </a:r>
            <a:r>
              <a:rPr lang="en-US" sz="6400" dirty="0">
                <a:solidFill>
                  <a:srgbClr val="002060"/>
                </a:solidFill>
              </a:rPr>
              <a:t> </a:t>
            </a:r>
            <a:r>
              <a:rPr lang="et-EE" sz="6400" dirty="0">
                <a:solidFill>
                  <a:srgbClr val="002060"/>
                </a:solidFill>
              </a:rPr>
              <a:t>WHO </a:t>
            </a:r>
            <a:r>
              <a:rPr lang="en-US" sz="6400" dirty="0" err="1">
                <a:solidFill>
                  <a:srgbClr val="002060"/>
                </a:solidFill>
              </a:rPr>
              <a:t>Rahvusvaheliste</a:t>
            </a:r>
            <a:r>
              <a:rPr lang="en-US" sz="6400" dirty="0">
                <a:solidFill>
                  <a:srgbClr val="002060"/>
                </a:solidFill>
              </a:rPr>
              <a:t> </a:t>
            </a:r>
            <a:r>
              <a:rPr lang="en-US" sz="6400" dirty="0" err="1">
                <a:solidFill>
                  <a:srgbClr val="002060"/>
                </a:solidFill>
              </a:rPr>
              <a:t>Tervise-eeskirjade</a:t>
            </a:r>
            <a:r>
              <a:rPr lang="en-US" sz="6400" dirty="0">
                <a:solidFill>
                  <a:srgbClr val="002060"/>
                </a:solidFill>
              </a:rPr>
              <a:t> </a:t>
            </a:r>
            <a:r>
              <a:rPr lang="et-EE" sz="6400" dirty="0">
                <a:solidFill>
                  <a:srgbClr val="002060"/>
                </a:solidFill>
              </a:rPr>
              <a:t>(IHR 2005) </a:t>
            </a:r>
            <a:r>
              <a:rPr lang="en-US" sz="6400" dirty="0" err="1">
                <a:solidFill>
                  <a:srgbClr val="002060"/>
                </a:solidFill>
              </a:rPr>
              <a:t>hindamise</a:t>
            </a:r>
            <a:r>
              <a:rPr lang="en-US" sz="6400" dirty="0">
                <a:solidFill>
                  <a:srgbClr val="002060"/>
                </a:solidFill>
              </a:rPr>
              <a:t> </a:t>
            </a:r>
            <a:r>
              <a:rPr lang="en-US" sz="6400" dirty="0" err="1">
                <a:solidFill>
                  <a:srgbClr val="002060"/>
                </a:solidFill>
              </a:rPr>
              <a:t>läbiviimise</a:t>
            </a:r>
            <a:r>
              <a:rPr lang="en-US" sz="6400" dirty="0">
                <a:solidFill>
                  <a:srgbClr val="002060"/>
                </a:solidFill>
              </a:rPr>
              <a:t> </a:t>
            </a:r>
            <a:r>
              <a:rPr lang="en-US" sz="6400" dirty="0" err="1">
                <a:solidFill>
                  <a:srgbClr val="002060"/>
                </a:solidFill>
              </a:rPr>
              <a:t>töörühmas</a:t>
            </a:r>
            <a:r>
              <a:rPr lang="en-US" sz="6400" dirty="0">
                <a:solidFill>
                  <a:srgbClr val="002060"/>
                </a:solidFill>
              </a:rPr>
              <a:t> Paul Naaber</a:t>
            </a:r>
            <a:endParaRPr lang="et-EE" sz="6400" dirty="0">
              <a:solidFill>
                <a:srgbClr val="002060"/>
              </a:solidFill>
            </a:endParaRPr>
          </a:p>
          <a:p>
            <a:endParaRPr lang="et-EE" sz="6400" dirty="0">
              <a:solidFill>
                <a:srgbClr val="002060"/>
              </a:solidFill>
            </a:endParaRPr>
          </a:p>
          <a:p>
            <a:r>
              <a:rPr lang="et-EE" sz="6400" dirty="0">
                <a:solidFill>
                  <a:srgbClr val="002060"/>
                </a:solidFill>
                <a:effectLst/>
                <a:ea typeface="Facit-Regular"/>
              </a:rPr>
              <a:t>ajakohastati ELMÜ dokument „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Inimese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immuunpuudulikkuse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viiruse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(HIV) 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laboratoorse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uuringu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kinnitamise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algoritm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” (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kinnitatud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10.06.2024) </a:t>
            </a:r>
            <a:r>
              <a:rPr lang="en-US" sz="6400" u="sng" dirty="0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https://www.elmy.ee/wp-content/uploads/2024/06/HIV-laboratoorse-uuringu-kinnitamise-algoritm-v02_10.06.2024.pdf</a:t>
            </a:r>
            <a:r>
              <a:rPr lang="en-US" sz="6400" dirty="0">
                <a:effectLst/>
                <a:ea typeface="Times New Roman" panose="02020603050405020304" pitchFamily="18" charset="0"/>
              </a:rPr>
              <a:t>.</a:t>
            </a:r>
            <a:endParaRPr lang="et-EE" sz="64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t-EE" sz="6400" dirty="0">
              <a:effectLst/>
              <a:ea typeface="Times New Roman" panose="02020603050405020304" pitchFamily="18" charset="0"/>
            </a:endParaRPr>
          </a:p>
          <a:p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Vastavalt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Tervishoiu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Kutsenõukogu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23.03.2023 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koosoleku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otsusele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nr 31 on 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meditsiinilabori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spetsialisti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kutse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andjaks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Eesti 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Laborimeditsiini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Ühing</a:t>
            </a:r>
            <a:r>
              <a:rPr lang="en-US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.</a:t>
            </a:r>
            <a:r>
              <a:rPr lang="et-EE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t-EE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	2025 – 17 avaldust (6 esmast, 11 </a:t>
            </a:r>
            <a:r>
              <a:rPr lang="et-EE" sz="64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taastõendamist</a:t>
            </a:r>
            <a:r>
              <a:rPr lang="et-EE" sz="64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)</a:t>
            </a:r>
          </a:p>
          <a:p>
            <a:pPr marL="457200" lvl="1" indent="0">
              <a:buNone/>
            </a:pPr>
            <a:endParaRPr lang="et-EE" sz="64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t-EE" sz="6400" dirty="0">
                <a:solidFill>
                  <a:srgbClr val="002060"/>
                </a:solidFill>
              </a:rPr>
              <a:t>Ilmus ELMÜ ja Eesti Bioanalüütikute Ühingu ajakirja „Eesti Laborimeditsiin“ </a:t>
            </a:r>
            <a:r>
              <a:rPr lang="et-EE" sz="6400" b="1" dirty="0">
                <a:solidFill>
                  <a:srgbClr val="002060"/>
                </a:solidFill>
              </a:rPr>
              <a:t>11. </a:t>
            </a:r>
            <a:r>
              <a:rPr lang="et-EE" sz="6400" dirty="0">
                <a:solidFill>
                  <a:srgbClr val="002060"/>
                </a:solidFill>
              </a:rPr>
              <a:t>number mai 2025</a:t>
            </a:r>
          </a:p>
          <a:p>
            <a:pPr marL="0" indent="0">
              <a:buNone/>
            </a:pPr>
            <a:r>
              <a:rPr lang="et-EE" sz="6400" dirty="0">
                <a:solidFill>
                  <a:srgbClr val="002060"/>
                </a:solidFill>
              </a:rPr>
              <a:t>      toimetuse kolleegium: Kai Jõers, Karin kalda, Aivar Orav, Karel Tomberg, Kalle Kisand</a:t>
            </a:r>
          </a:p>
          <a:p>
            <a:endParaRPr lang="et-EE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5D4F-1AFE-43A9-ABB9-D5818404FCFB}" type="slidenum">
              <a:rPr lang="et-EE" smtClean="0"/>
              <a:t>9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84839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'i kujundus">
  <a:themeElements>
    <a:clrScheme name="Office'i kujundu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'i kujundu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3093</TotalTime>
  <Words>1988</Words>
  <Application>Microsoft Office PowerPoint</Application>
  <PresentationFormat>Ekraaniseanss (4:3)</PresentationFormat>
  <Paragraphs>297</Paragraphs>
  <Slides>30</Slides>
  <Notes>2</Notes>
  <HiddenSlides>0</HiddenSlides>
  <MMClips>0</MMClips>
  <ScaleCrop>false</ScaleCrop>
  <HeadingPairs>
    <vt:vector size="6" baseType="variant">
      <vt:variant>
        <vt:lpstr>Kasutatud fondid</vt:lpstr>
      </vt:variant>
      <vt:variant>
        <vt:i4>5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30</vt:i4>
      </vt:variant>
    </vt:vector>
  </HeadingPairs>
  <TitlesOfParts>
    <vt:vector size="36" baseType="lpstr">
      <vt:lpstr>Aptos Narrow</vt:lpstr>
      <vt:lpstr>Arial</vt:lpstr>
      <vt:lpstr>Calibri</vt:lpstr>
      <vt:lpstr>Facit-Regular</vt:lpstr>
      <vt:lpstr>Times New Roman</vt:lpstr>
      <vt:lpstr>Office'i kujundus</vt:lpstr>
      <vt:lpstr>ELMÜ 2025</vt:lpstr>
      <vt:lpstr>  </vt:lpstr>
      <vt:lpstr>Liikmed 31.12.2025</vt:lpstr>
      <vt:lpstr>ELMÜ uued liikmed 2025</vt:lpstr>
      <vt:lpstr>Haridustegevus </vt:lpstr>
      <vt:lpstr>Haridustegevus</vt:lpstr>
      <vt:lpstr>Juhatuse töökoosolekud Anu Tamm, Karel Tomberg, Marge Kütt, Kai Jõers, Monyca Sepp, Ruth Pulk, Paul Naaber</vt:lpstr>
      <vt:lpstr>Rahvusvaheline tegevus</vt:lpstr>
      <vt:lpstr>Kodumaised tegevused</vt:lpstr>
      <vt:lpstr>ELMÜ stipendiumid 2025</vt:lpstr>
      <vt:lpstr>  </vt:lpstr>
      <vt:lpstr>Laboriarstide sektsioon  juh. Kristiina Kurg</vt:lpstr>
      <vt:lpstr>Kliinilise mikrobioloogia sektsioon  juh. Paul Naaber</vt:lpstr>
      <vt:lpstr>LOINC töörühm  juh. Anu Tamm</vt:lpstr>
      <vt:lpstr>Terminoloogia töörühm  juh. Kaja Vaagen</vt:lpstr>
      <vt:lpstr>Kvaliteedi töörühm  juh. Agnes Ivanov</vt:lpstr>
      <vt:lpstr>Südamemarkerite töörühm  juh. Kaja Vaagen</vt:lpstr>
      <vt:lpstr>Neerumarkerite töörühm  juh. Katrin Reimand</vt:lpstr>
      <vt:lpstr>Valkude elektroforeesi töörühm juh. Galina Zemtsovskaja</vt:lpstr>
      <vt:lpstr>Laboratoorse hematoloogia töörühm juh. Marika Pikta</vt:lpstr>
      <vt:lpstr>Urogenitaalinfektsioonide diagnostika (UGID) töörühm  juh. Kai Jõers</vt:lpstr>
      <vt:lpstr>Voolutsütomeetria töörühm  juh. Eva Reinmaa</vt:lpstr>
      <vt:lpstr>Ensüümide määramismeetodite harmoniseerimise töörühm juh. Aivar Orav</vt:lpstr>
      <vt:lpstr>IVDR määruse (EL) 2017/746 rakendamise töörühm juh. Kai Jõers</vt:lpstr>
      <vt:lpstr>Autoimmuunuuringute töörühm juh. Liisa Kuhi</vt:lpstr>
      <vt:lpstr>Prostataspetsiifilise antigeeni määramise Eestis harmoniseerimise töörühm  juh. Galina Zemtsovaskaja</vt:lpstr>
      <vt:lpstr>Referentsväärtuste töörühm </vt:lpstr>
      <vt:lpstr>Majandusaruanne 2025</vt:lpstr>
      <vt:lpstr>Tänan tähelepanu eest! </vt:lpstr>
      <vt:lpstr>Laboratory Day</vt:lpstr>
    </vt:vector>
  </TitlesOfParts>
  <Company>SA TY Kliinikum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ELMÜ 2019</dc:title>
  <dc:creator>Anu Tamm</dc:creator>
  <cp:lastModifiedBy>Anu Tamm(ÜL)</cp:lastModifiedBy>
  <cp:revision>161</cp:revision>
  <dcterms:created xsi:type="dcterms:W3CDTF">2020-08-21T06:54:33Z</dcterms:created>
  <dcterms:modified xsi:type="dcterms:W3CDTF">2026-04-29T12:34:46Z</dcterms:modified>
</cp:coreProperties>
</file>