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6" r:id="rId2"/>
    <p:sldId id="257" r:id="rId3"/>
    <p:sldId id="304" r:id="rId4"/>
    <p:sldId id="289" r:id="rId5"/>
    <p:sldId id="293" r:id="rId6"/>
    <p:sldId id="333" r:id="rId7"/>
    <p:sldId id="361" r:id="rId8"/>
    <p:sldId id="362" r:id="rId9"/>
    <p:sldId id="298" r:id="rId10"/>
    <p:sldId id="359" r:id="rId11"/>
    <p:sldId id="363" r:id="rId12"/>
    <p:sldId id="360" r:id="rId13"/>
    <p:sldId id="295" r:id="rId14"/>
    <p:sldId id="297" r:id="rId15"/>
    <p:sldId id="358" r:id="rId16"/>
    <p:sldId id="364" r:id="rId17"/>
    <p:sldId id="348" r:id="rId18"/>
  </p:sldIdLst>
  <p:sldSz cx="9144000" cy="6858000" type="screen4x3"/>
  <p:notesSz cx="7099300" cy="10234613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gnes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8293" autoAdjust="0"/>
  </p:normalViewPr>
  <p:slideViewPr>
    <p:cSldViewPr>
      <p:cViewPr varScale="1">
        <p:scale>
          <a:sx n="68" d="100"/>
          <a:sy n="68" d="100"/>
        </p:scale>
        <p:origin x="16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i_t__leh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i_t__leh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69134572819842"/>
          <c:y val="0.23788772236803732"/>
          <c:w val="0.51942839752102699"/>
          <c:h val="0.6843912219305924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9.0562854127318199E-3"/>
                  <c:y val="3.719860314028126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0130178373202"/>
                      <c:h val="0.134251252348412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81E-4F41-8AD1-C33743FC8EC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1E-4F41-8AD1-C33743FC8EC4}"/>
                </c:ext>
              </c:extLst>
            </c:dLbl>
            <c:dLbl>
              <c:idx val="2"/>
              <c:layout>
                <c:manualLayout>
                  <c:x val="-4.2308535583588354E-3"/>
                  <c:y val="7.653305934498157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73503954106106"/>
                      <c:h val="0.128986497354356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281E-4F41-8AD1-C33743FC8EC4}"/>
                </c:ext>
              </c:extLst>
            </c:dLbl>
            <c:dLbl>
              <c:idx val="3"/>
              <c:layout>
                <c:manualLayout>
                  <c:x val="-6.0757138095767138E-3"/>
                  <c:y val="3.2218435099250993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499100268320355"/>
                      <c:h val="0.12108936486327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81E-4F41-8AD1-C33743FC8EC4}"/>
                </c:ext>
              </c:extLst>
            </c:dLbl>
            <c:dLbl>
              <c:idx val="4"/>
              <c:layout>
                <c:manualLayout>
                  <c:x val="0.21261631704221418"/>
                  <c:y val="-0.12960790426271035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1E-4F41-8AD1-C33743FC8EC4}"/>
                </c:ext>
              </c:extLst>
            </c:dLbl>
            <c:dLbl>
              <c:idx val="5"/>
              <c:layout>
                <c:manualLayout>
                  <c:x val="4.9756203435308538E-2"/>
                  <c:y val="2.516915616341136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6159938458016"/>
                      <c:h val="0.128986497354356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81E-4F41-8AD1-C33743FC8EC4}"/>
                </c:ext>
              </c:extLst>
            </c:dLbl>
            <c:dLbl>
              <c:idx val="7"/>
              <c:layout>
                <c:manualLayout>
                  <c:x val="3.6528559116327096E-2"/>
                  <c:y val="-1.652034516894474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1E-4F41-8AD1-C33743FC8E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et-E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Sheet1!$A$2:$A$9</c:f>
              <c:strCache>
                <c:ptCount val="8"/>
                <c:pt idx="0">
                  <c:v>Misidentification </c:v>
                </c:pt>
                <c:pt idx="2">
                  <c:v>Incorrect sample type </c:v>
                </c:pt>
                <c:pt idx="3">
                  <c:v>Transport and storage</c:v>
                </c:pt>
                <c:pt idx="4">
                  <c:v>Hemolysed</c:v>
                </c:pt>
                <c:pt idx="5">
                  <c:v> Sample fill level</c:v>
                </c:pt>
                <c:pt idx="6">
                  <c:v>Clotted</c:v>
                </c:pt>
                <c:pt idx="7">
                  <c:v>Contaminated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7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1E-4F41-8AD1-C33743FC8EC4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2400"/>
      </a:pPr>
      <a:endParaRPr lang="et-EE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69134572819842"/>
          <c:y val="0.23788772236803732"/>
          <c:w val="0.51942839752102699"/>
          <c:h val="0.6843912219305924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3.7117614036150867E-3"/>
                  <c:y val="3.456622564325356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0130178373202"/>
                      <c:h val="0.1342512523484123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81E-4F41-8AD1-C33743FC8EC4}"/>
                </c:ext>
              </c:extLst>
            </c:dLbl>
            <c:dLbl>
              <c:idx val="1"/>
              <c:layout>
                <c:manualLayout>
                  <c:x val="-4.9585189187733346E-3"/>
                  <c:y val="8.663734709410397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92783798433169"/>
                      <c:h val="0.371165227080904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81E-4F41-8AD1-C33743FC8EC4}"/>
                </c:ext>
              </c:extLst>
            </c:dLbl>
            <c:dLbl>
              <c:idx val="2"/>
              <c:layout>
                <c:manualLayout>
                  <c:x val="-6.2208050115643718E-2"/>
                  <c:y val="-0.24724926915251549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81E-4F41-8AD1-C33743FC8EC4}"/>
                </c:ext>
              </c:extLst>
            </c:dLbl>
            <c:dLbl>
              <c:idx val="3"/>
              <c:layout>
                <c:manualLayout>
                  <c:x val="-0.11664199845563528"/>
                  <c:y val="-0.1402022909560630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1E-4F41-8AD1-C33743FC8EC4}"/>
                </c:ext>
              </c:extLst>
            </c:dLbl>
            <c:dLbl>
              <c:idx val="4"/>
              <c:layout>
                <c:manualLayout>
                  <c:x val="4.8272184633296022E-2"/>
                  <c:y val="-9.0122241807295042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1E-4F41-8AD1-C33743FC8EC4}"/>
                </c:ext>
              </c:extLst>
            </c:dLbl>
            <c:dLbl>
              <c:idx val="5"/>
              <c:layout>
                <c:manualLayout>
                  <c:x val="-1.1037685436237139E-2"/>
                  <c:y val="2.253688230329290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81E-4F41-8AD1-C33743FC8EC4}"/>
                </c:ext>
              </c:extLst>
            </c:dLbl>
            <c:dLbl>
              <c:idx val="7"/>
              <c:layout>
                <c:manualLayout>
                  <c:x val="5.6570505021939714E-2"/>
                  <c:y val="4.538674807276779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1E-4F41-8AD1-C33743FC8E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et-E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3"/>
                <c:pt idx="0">
                  <c:v>Misidentification </c:v>
                </c:pt>
                <c:pt idx="1">
                  <c:v>Sample rejections: hemolysis, sample fill, clotted, incorrect sample, transport</c:v>
                </c:pt>
                <c:pt idx="2">
                  <c:v>Hemolyse index (above 0,5 g/L)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1E-4F41-8AD1-C33743FC8EC4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2400"/>
      </a:pPr>
      <a:endParaRPr lang="et-EE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6036B-2585-49AC-9B42-0213868C887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46EC93A-39EC-4271-881F-BFCDE9BFBEEA}">
      <dgm:prSet phldrT="[Text]"/>
      <dgm:spPr/>
      <dgm:t>
        <a:bodyPr/>
        <a:lstStyle/>
        <a:p>
          <a:r>
            <a:rPr lang="et-EE" dirty="0" smtClean="0"/>
            <a:t>Pre-analytical</a:t>
          </a:r>
          <a:endParaRPr lang="en-GB" dirty="0"/>
        </a:p>
      </dgm:t>
    </dgm:pt>
    <dgm:pt modelId="{B5B523E7-DAB4-4A68-ACC4-3BC33CD1EBB5}" type="parTrans" cxnId="{88566124-DD3A-4110-8A05-DDF046FF82A4}">
      <dgm:prSet/>
      <dgm:spPr/>
      <dgm:t>
        <a:bodyPr/>
        <a:lstStyle/>
        <a:p>
          <a:endParaRPr lang="en-GB"/>
        </a:p>
      </dgm:t>
    </dgm:pt>
    <dgm:pt modelId="{A19C4863-9EFC-45DC-BF32-EEDACF884FA3}" type="sibTrans" cxnId="{88566124-DD3A-4110-8A05-DDF046FF82A4}">
      <dgm:prSet/>
      <dgm:spPr/>
      <dgm:t>
        <a:bodyPr/>
        <a:lstStyle/>
        <a:p>
          <a:endParaRPr lang="en-GB"/>
        </a:p>
      </dgm:t>
    </dgm:pt>
    <dgm:pt modelId="{01364AE9-BDD6-4664-A93C-877946E9D179}">
      <dgm:prSet phldrT="[Text]"/>
      <dgm:spPr/>
      <dgm:t>
        <a:bodyPr/>
        <a:lstStyle/>
        <a:p>
          <a:r>
            <a:rPr lang="et-EE" dirty="0" smtClean="0"/>
            <a:t>Intra-analytical</a:t>
          </a:r>
          <a:endParaRPr lang="en-GB" dirty="0"/>
        </a:p>
      </dgm:t>
    </dgm:pt>
    <dgm:pt modelId="{E45B4803-5B55-4630-BA56-9E80100BC7E7}" type="parTrans" cxnId="{B3B95999-2B2C-4332-8369-55782D5524B9}">
      <dgm:prSet/>
      <dgm:spPr/>
      <dgm:t>
        <a:bodyPr/>
        <a:lstStyle/>
        <a:p>
          <a:endParaRPr lang="en-GB"/>
        </a:p>
      </dgm:t>
    </dgm:pt>
    <dgm:pt modelId="{805EA696-32FB-4CB8-8C0D-74FD09615A65}" type="sibTrans" cxnId="{B3B95999-2B2C-4332-8369-55782D5524B9}">
      <dgm:prSet/>
      <dgm:spPr/>
      <dgm:t>
        <a:bodyPr/>
        <a:lstStyle/>
        <a:p>
          <a:endParaRPr lang="en-GB"/>
        </a:p>
      </dgm:t>
    </dgm:pt>
    <dgm:pt modelId="{361516F6-7FE7-4483-8AAA-87202CF610BA}">
      <dgm:prSet phldrT="[Text]"/>
      <dgm:spPr/>
      <dgm:t>
        <a:bodyPr/>
        <a:lstStyle/>
        <a:p>
          <a:r>
            <a:rPr lang="et-EE" dirty="0" smtClean="0"/>
            <a:t>Post-analytical</a:t>
          </a:r>
          <a:endParaRPr lang="en-GB" dirty="0"/>
        </a:p>
      </dgm:t>
    </dgm:pt>
    <dgm:pt modelId="{3EA6BBEE-1183-4FF5-9298-3E4282FF8772}" type="parTrans" cxnId="{B50C99FC-CD44-47BA-B057-792A66FEADAC}">
      <dgm:prSet/>
      <dgm:spPr/>
      <dgm:t>
        <a:bodyPr/>
        <a:lstStyle/>
        <a:p>
          <a:endParaRPr lang="en-GB"/>
        </a:p>
      </dgm:t>
    </dgm:pt>
    <dgm:pt modelId="{7066C0DE-5BA9-4CE0-82F4-CABB538127BC}" type="sibTrans" cxnId="{B50C99FC-CD44-47BA-B057-792A66FEADAC}">
      <dgm:prSet/>
      <dgm:spPr/>
      <dgm:t>
        <a:bodyPr/>
        <a:lstStyle/>
        <a:p>
          <a:endParaRPr lang="en-GB"/>
        </a:p>
      </dgm:t>
    </dgm:pt>
    <dgm:pt modelId="{AA334D15-A4BC-4A24-A536-CAF72BBD3C04}" type="pres">
      <dgm:prSet presAssocID="{6526036B-2585-49AC-9B42-0213868C8871}" presName="CompostProcess" presStyleCnt="0">
        <dgm:presLayoutVars>
          <dgm:dir/>
          <dgm:resizeHandles val="exact"/>
        </dgm:presLayoutVars>
      </dgm:prSet>
      <dgm:spPr/>
    </dgm:pt>
    <dgm:pt modelId="{71921A4F-D6D1-48EB-A6F6-24653AD08308}" type="pres">
      <dgm:prSet presAssocID="{6526036B-2585-49AC-9B42-0213868C8871}" presName="arrow" presStyleLbl="bgShp" presStyleIdx="0" presStyleCnt="1"/>
      <dgm:spPr/>
    </dgm:pt>
    <dgm:pt modelId="{08974262-FAC8-48C4-9050-D08472F50BAA}" type="pres">
      <dgm:prSet presAssocID="{6526036B-2585-49AC-9B42-0213868C8871}" presName="linearProcess" presStyleCnt="0"/>
      <dgm:spPr/>
    </dgm:pt>
    <dgm:pt modelId="{2B4C0321-4188-4F49-939F-21A019741AB1}" type="pres">
      <dgm:prSet presAssocID="{346EC93A-39EC-4271-881F-BFCDE9BFBEE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A9B675-DDD5-4B30-A78D-59F1DFA8DE86}" type="pres">
      <dgm:prSet presAssocID="{A19C4863-9EFC-45DC-BF32-EEDACF884FA3}" presName="sibTrans" presStyleCnt="0"/>
      <dgm:spPr/>
    </dgm:pt>
    <dgm:pt modelId="{59342A0B-56F3-46D4-A176-9FE3FF0D7F6E}" type="pres">
      <dgm:prSet presAssocID="{01364AE9-BDD6-4664-A93C-877946E9D17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4A123F-6E9B-48C4-AB9E-3DBD556FF17B}" type="pres">
      <dgm:prSet presAssocID="{805EA696-32FB-4CB8-8C0D-74FD09615A65}" presName="sibTrans" presStyleCnt="0"/>
      <dgm:spPr/>
    </dgm:pt>
    <dgm:pt modelId="{0B21A42C-C070-4156-984C-87FDE7ABABE4}" type="pres">
      <dgm:prSet presAssocID="{361516F6-7FE7-4483-8AAA-87202CF610B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5A5CA2-CEF3-403F-82C7-6B6F9CABA39D}" type="presOf" srcId="{6526036B-2585-49AC-9B42-0213868C8871}" destId="{AA334D15-A4BC-4A24-A536-CAF72BBD3C04}" srcOrd="0" destOrd="0" presId="urn:microsoft.com/office/officeart/2005/8/layout/hProcess9"/>
    <dgm:cxn modelId="{AB1AA88F-4396-4E2F-83CE-0A704A8FCF19}" type="presOf" srcId="{346EC93A-39EC-4271-881F-BFCDE9BFBEEA}" destId="{2B4C0321-4188-4F49-939F-21A019741AB1}" srcOrd="0" destOrd="0" presId="urn:microsoft.com/office/officeart/2005/8/layout/hProcess9"/>
    <dgm:cxn modelId="{9B1FF847-57AE-4F40-AB5A-7BB80BA927C9}" type="presOf" srcId="{01364AE9-BDD6-4664-A93C-877946E9D179}" destId="{59342A0B-56F3-46D4-A176-9FE3FF0D7F6E}" srcOrd="0" destOrd="0" presId="urn:microsoft.com/office/officeart/2005/8/layout/hProcess9"/>
    <dgm:cxn modelId="{0D625ADA-05F1-447B-A0B8-383CBF76F6D1}" type="presOf" srcId="{361516F6-7FE7-4483-8AAA-87202CF610BA}" destId="{0B21A42C-C070-4156-984C-87FDE7ABABE4}" srcOrd="0" destOrd="0" presId="urn:microsoft.com/office/officeart/2005/8/layout/hProcess9"/>
    <dgm:cxn modelId="{88566124-DD3A-4110-8A05-DDF046FF82A4}" srcId="{6526036B-2585-49AC-9B42-0213868C8871}" destId="{346EC93A-39EC-4271-881F-BFCDE9BFBEEA}" srcOrd="0" destOrd="0" parTransId="{B5B523E7-DAB4-4A68-ACC4-3BC33CD1EBB5}" sibTransId="{A19C4863-9EFC-45DC-BF32-EEDACF884FA3}"/>
    <dgm:cxn modelId="{B50C99FC-CD44-47BA-B057-792A66FEADAC}" srcId="{6526036B-2585-49AC-9B42-0213868C8871}" destId="{361516F6-7FE7-4483-8AAA-87202CF610BA}" srcOrd="2" destOrd="0" parTransId="{3EA6BBEE-1183-4FF5-9298-3E4282FF8772}" sibTransId="{7066C0DE-5BA9-4CE0-82F4-CABB538127BC}"/>
    <dgm:cxn modelId="{B3B95999-2B2C-4332-8369-55782D5524B9}" srcId="{6526036B-2585-49AC-9B42-0213868C8871}" destId="{01364AE9-BDD6-4664-A93C-877946E9D179}" srcOrd="1" destOrd="0" parTransId="{E45B4803-5B55-4630-BA56-9E80100BC7E7}" sibTransId="{805EA696-32FB-4CB8-8C0D-74FD09615A65}"/>
    <dgm:cxn modelId="{AAE30C59-8405-45D2-8577-94BE905F8E00}" type="presParOf" srcId="{AA334D15-A4BC-4A24-A536-CAF72BBD3C04}" destId="{71921A4F-D6D1-48EB-A6F6-24653AD08308}" srcOrd="0" destOrd="0" presId="urn:microsoft.com/office/officeart/2005/8/layout/hProcess9"/>
    <dgm:cxn modelId="{F8590CCA-D4E3-413C-9E80-B5E14BE00123}" type="presParOf" srcId="{AA334D15-A4BC-4A24-A536-CAF72BBD3C04}" destId="{08974262-FAC8-48C4-9050-D08472F50BAA}" srcOrd="1" destOrd="0" presId="urn:microsoft.com/office/officeart/2005/8/layout/hProcess9"/>
    <dgm:cxn modelId="{FA58A142-ACF6-4983-81E9-A86C460FB758}" type="presParOf" srcId="{08974262-FAC8-48C4-9050-D08472F50BAA}" destId="{2B4C0321-4188-4F49-939F-21A019741AB1}" srcOrd="0" destOrd="0" presId="urn:microsoft.com/office/officeart/2005/8/layout/hProcess9"/>
    <dgm:cxn modelId="{FD6CDCC1-BE5E-466E-8889-AE7AD6FD0708}" type="presParOf" srcId="{08974262-FAC8-48C4-9050-D08472F50BAA}" destId="{04A9B675-DDD5-4B30-A78D-59F1DFA8DE86}" srcOrd="1" destOrd="0" presId="urn:microsoft.com/office/officeart/2005/8/layout/hProcess9"/>
    <dgm:cxn modelId="{828196CD-EAA8-448A-A991-9CDF387B8D40}" type="presParOf" srcId="{08974262-FAC8-48C4-9050-D08472F50BAA}" destId="{59342A0B-56F3-46D4-A176-9FE3FF0D7F6E}" srcOrd="2" destOrd="0" presId="urn:microsoft.com/office/officeart/2005/8/layout/hProcess9"/>
    <dgm:cxn modelId="{F6DFBC98-9E9B-49CE-A66F-DC92A0EF5D62}" type="presParOf" srcId="{08974262-FAC8-48C4-9050-D08472F50BAA}" destId="{514A123F-6E9B-48C4-AB9E-3DBD556FF17B}" srcOrd="3" destOrd="0" presId="urn:microsoft.com/office/officeart/2005/8/layout/hProcess9"/>
    <dgm:cxn modelId="{10748453-4CDA-42C6-94A1-F71528B1AFF0}" type="presParOf" srcId="{08974262-FAC8-48C4-9050-D08472F50BAA}" destId="{0B21A42C-C070-4156-984C-87FDE7ABABE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9C7DAA-00D6-42BA-812C-D922492590C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0DCA35-2FD0-4BAF-9F30-5A13D85283B2}">
      <dgm:prSet phldrT="[Text]"/>
      <dgm:spPr/>
      <dgm:t>
        <a:bodyPr/>
        <a:lstStyle/>
        <a:p>
          <a:r>
            <a:rPr lang="et-EE" noProof="0" dirty="0" smtClean="0">
              <a:solidFill>
                <a:srgbClr val="FF0000"/>
              </a:solidFill>
            </a:rPr>
            <a:t>Kohustuslikud, 27 </a:t>
          </a:r>
          <a:endParaRPr lang="en-US" noProof="0" dirty="0">
            <a:solidFill>
              <a:srgbClr val="FF0000"/>
            </a:solidFill>
          </a:endParaRPr>
        </a:p>
      </dgm:t>
    </dgm:pt>
    <dgm:pt modelId="{EA07A2D5-DB27-4E7D-9CE3-84898A2DFCB8}" type="parTrans" cxnId="{8986480B-5473-46BA-A7CF-75A84804057B}">
      <dgm:prSet/>
      <dgm:spPr/>
      <dgm:t>
        <a:bodyPr/>
        <a:lstStyle/>
        <a:p>
          <a:endParaRPr lang="en-GB"/>
        </a:p>
      </dgm:t>
    </dgm:pt>
    <dgm:pt modelId="{14F53439-B4FF-4A6F-B2C5-52F125334E9A}" type="sibTrans" cxnId="{8986480B-5473-46BA-A7CF-75A84804057B}">
      <dgm:prSet/>
      <dgm:spPr/>
      <dgm:t>
        <a:bodyPr/>
        <a:lstStyle/>
        <a:p>
          <a:endParaRPr lang="en-GB"/>
        </a:p>
      </dgm:t>
    </dgm:pt>
    <dgm:pt modelId="{E7899BFA-692B-4CCA-BE58-008026E399B4}">
      <dgm:prSet phldrT="[Text]"/>
      <dgm:spPr/>
      <dgm:t>
        <a:bodyPr/>
        <a:lstStyle/>
        <a:p>
          <a:r>
            <a:rPr lang="et-EE" noProof="0" dirty="0" smtClean="0"/>
            <a:t>Olulised</a:t>
          </a:r>
          <a:endParaRPr lang="en-US" noProof="0" dirty="0"/>
        </a:p>
      </dgm:t>
    </dgm:pt>
    <dgm:pt modelId="{5D08F4F8-FF13-4C8F-B35E-2AAECE2CAF75}" type="parTrans" cxnId="{D6E7C6B8-02C2-44D1-941F-BB1948AD88A3}">
      <dgm:prSet/>
      <dgm:spPr/>
      <dgm:t>
        <a:bodyPr/>
        <a:lstStyle/>
        <a:p>
          <a:endParaRPr lang="en-GB"/>
        </a:p>
      </dgm:t>
    </dgm:pt>
    <dgm:pt modelId="{E2A36DB0-0712-4E00-ABF3-58464B42ECB2}" type="sibTrans" cxnId="{D6E7C6B8-02C2-44D1-941F-BB1948AD88A3}">
      <dgm:prSet/>
      <dgm:spPr/>
      <dgm:t>
        <a:bodyPr/>
        <a:lstStyle/>
        <a:p>
          <a:endParaRPr lang="en-GB"/>
        </a:p>
      </dgm:t>
    </dgm:pt>
    <dgm:pt modelId="{6369EBEC-A511-48B4-9182-2BBAFE412948}">
      <dgm:prSet phldrT="[Text]"/>
      <dgm:spPr/>
      <dgm:t>
        <a:bodyPr/>
        <a:lstStyle/>
        <a:p>
          <a:r>
            <a:rPr lang="et-EE" noProof="0" dirty="0" smtClean="0"/>
            <a:t>Soovituslikud </a:t>
          </a:r>
          <a:endParaRPr lang="en-US" noProof="0" dirty="0"/>
        </a:p>
      </dgm:t>
    </dgm:pt>
    <dgm:pt modelId="{F2654E48-249F-4678-BCDA-C5AB120DAC62}" type="parTrans" cxnId="{57ABAB61-18DC-4F4C-A459-F08890C9AEB2}">
      <dgm:prSet/>
      <dgm:spPr/>
      <dgm:t>
        <a:bodyPr/>
        <a:lstStyle/>
        <a:p>
          <a:endParaRPr lang="en-GB"/>
        </a:p>
      </dgm:t>
    </dgm:pt>
    <dgm:pt modelId="{2EAED8C6-E3BB-4F59-A149-E11900B88081}" type="sibTrans" cxnId="{57ABAB61-18DC-4F4C-A459-F08890C9AEB2}">
      <dgm:prSet/>
      <dgm:spPr/>
      <dgm:t>
        <a:bodyPr/>
        <a:lstStyle/>
        <a:p>
          <a:endParaRPr lang="en-GB"/>
        </a:p>
      </dgm:t>
    </dgm:pt>
    <dgm:pt modelId="{3DA6E284-C947-4F57-B311-873A7B3427E8}">
      <dgm:prSet phldrT="[Text]"/>
      <dgm:spPr/>
      <dgm:t>
        <a:bodyPr/>
        <a:lstStyle/>
        <a:p>
          <a:r>
            <a:rPr lang="et-EE" noProof="0" dirty="0" smtClean="0"/>
            <a:t>Hinnatavad</a:t>
          </a:r>
          <a:r>
            <a:rPr lang="et-EE" dirty="0" smtClean="0"/>
            <a:t> </a:t>
          </a:r>
          <a:endParaRPr lang="en-GB" dirty="0"/>
        </a:p>
      </dgm:t>
    </dgm:pt>
    <dgm:pt modelId="{B95C6991-A9AD-44C9-8229-D2B3AD8AA45C}" type="parTrans" cxnId="{C1DA0202-F00B-4629-8E18-35778455D7E4}">
      <dgm:prSet/>
      <dgm:spPr/>
      <dgm:t>
        <a:bodyPr/>
        <a:lstStyle/>
        <a:p>
          <a:endParaRPr lang="en-GB"/>
        </a:p>
      </dgm:t>
    </dgm:pt>
    <dgm:pt modelId="{F9ADC1B1-4F18-45B5-B8BD-2B32EA937B19}" type="sibTrans" cxnId="{C1DA0202-F00B-4629-8E18-35778455D7E4}">
      <dgm:prSet/>
      <dgm:spPr/>
      <dgm:t>
        <a:bodyPr/>
        <a:lstStyle/>
        <a:p>
          <a:endParaRPr lang="en-GB"/>
        </a:p>
      </dgm:t>
    </dgm:pt>
    <dgm:pt modelId="{79FCDCCE-5D50-421A-8C76-03C069358921}" type="pres">
      <dgm:prSet presAssocID="{509C7DAA-00D6-42BA-812C-D922492590C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E3AABAC7-01DB-4133-8C19-5E1DA0D5A0CD}" type="pres">
      <dgm:prSet presAssocID="{509C7DAA-00D6-42BA-812C-D922492590CF}" presName="pyramid" presStyleLbl="node1" presStyleIdx="0" presStyleCnt="1"/>
      <dgm:spPr/>
    </dgm:pt>
    <dgm:pt modelId="{B6F58B5C-B3C4-4542-92EE-539E1E526ACB}" type="pres">
      <dgm:prSet presAssocID="{509C7DAA-00D6-42BA-812C-D922492590CF}" presName="theList" presStyleCnt="0"/>
      <dgm:spPr/>
    </dgm:pt>
    <dgm:pt modelId="{A0A7B39F-AD36-4753-AA06-272558241F3E}" type="pres">
      <dgm:prSet presAssocID="{ED0DCA35-2FD0-4BAF-9F30-5A13D85283B2}" presName="aNode" presStyleLbl="fgAcc1" presStyleIdx="0" presStyleCnt="4" custScaleX="97536" custScaleY="5785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00B105-48BF-4D26-B6D1-05FE95989062}" type="pres">
      <dgm:prSet presAssocID="{ED0DCA35-2FD0-4BAF-9F30-5A13D85283B2}" presName="aSpace" presStyleCnt="0"/>
      <dgm:spPr/>
    </dgm:pt>
    <dgm:pt modelId="{9A7F576E-53EB-4CB5-92A1-B805A1CE5581}" type="pres">
      <dgm:prSet presAssocID="{E7899BFA-692B-4CCA-BE58-008026E399B4}" presName="aNode" presStyleLbl="fgAcc1" presStyleIdx="1" presStyleCnt="4" custScaleX="101756" custScaleY="665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08CEF3-65D6-41B2-BF76-262349D1D55F}" type="pres">
      <dgm:prSet presAssocID="{E7899BFA-692B-4CCA-BE58-008026E399B4}" presName="aSpace" presStyleCnt="0"/>
      <dgm:spPr/>
    </dgm:pt>
    <dgm:pt modelId="{30DED76A-BFD6-43A5-99C4-8391B63CDD16}" type="pres">
      <dgm:prSet presAssocID="{6369EBEC-A511-48B4-9182-2BBAFE412948}" presName="aNode" presStyleLbl="fgAcc1" presStyleIdx="2" presStyleCnt="4" custScaleX="99469" custScaleY="516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27E3AA-D955-4B52-BA09-1C65AFAADD23}" type="pres">
      <dgm:prSet presAssocID="{6369EBEC-A511-48B4-9182-2BBAFE412948}" presName="aSpace" presStyleCnt="0"/>
      <dgm:spPr/>
    </dgm:pt>
    <dgm:pt modelId="{982E7F13-2221-4B76-8698-3367A1D108A3}" type="pres">
      <dgm:prSet presAssocID="{3DA6E284-C947-4F57-B311-873A7B3427E8}" presName="aNode" presStyleLbl="fgAcc1" presStyleIdx="3" presStyleCnt="4" custScaleX="103866" custScaleY="66172" custLinFactNeighborX="356" custLinFactNeighborY="-62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E30052-7265-430A-AD09-F742D9C4BC17}" type="pres">
      <dgm:prSet presAssocID="{3DA6E284-C947-4F57-B311-873A7B3427E8}" presName="aSpace" presStyleCnt="0"/>
      <dgm:spPr/>
    </dgm:pt>
  </dgm:ptLst>
  <dgm:cxnLst>
    <dgm:cxn modelId="{57ABAB61-18DC-4F4C-A459-F08890C9AEB2}" srcId="{509C7DAA-00D6-42BA-812C-D922492590CF}" destId="{6369EBEC-A511-48B4-9182-2BBAFE412948}" srcOrd="2" destOrd="0" parTransId="{F2654E48-249F-4678-BCDA-C5AB120DAC62}" sibTransId="{2EAED8C6-E3BB-4F59-A149-E11900B88081}"/>
    <dgm:cxn modelId="{49737618-DFBD-4D5F-BE23-CD9F3B8C9FB4}" type="presOf" srcId="{3DA6E284-C947-4F57-B311-873A7B3427E8}" destId="{982E7F13-2221-4B76-8698-3367A1D108A3}" srcOrd="0" destOrd="0" presId="urn:microsoft.com/office/officeart/2005/8/layout/pyramid2"/>
    <dgm:cxn modelId="{8FFCCC26-4695-41A0-8D73-9F4EA5985B36}" type="presOf" srcId="{E7899BFA-692B-4CCA-BE58-008026E399B4}" destId="{9A7F576E-53EB-4CB5-92A1-B805A1CE5581}" srcOrd="0" destOrd="0" presId="urn:microsoft.com/office/officeart/2005/8/layout/pyramid2"/>
    <dgm:cxn modelId="{C1DA0202-F00B-4629-8E18-35778455D7E4}" srcId="{509C7DAA-00D6-42BA-812C-D922492590CF}" destId="{3DA6E284-C947-4F57-B311-873A7B3427E8}" srcOrd="3" destOrd="0" parTransId="{B95C6991-A9AD-44C9-8229-D2B3AD8AA45C}" sibTransId="{F9ADC1B1-4F18-45B5-B8BD-2B32EA937B19}"/>
    <dgm:cxn modelId="{55043711-3396-4845-AFF8-1149DCC021A8}" type="presOf" srcId="{509C7DAA-00D6-42BA-812C-D922492590CF}" destId="{79FCDCCE-5D50-421A-8C76-03C069358921}" srcOrd="0" destOrd="0" presId="urn:microsoft.com/office/officeart/2005/8/layout/pyramid2"/>
    <dgm:cxn modelId="{81E208AB-9564-4733-BA12-61D0CDFEF54B}" type="presOf" srcId="{ED0DCA35-2FD0-4BAF-9F30-5A13D85283B2}" destId="{A0A7B39F-AD36-4753-AA06-272558241F3E}" srcOrd="0" destOrd="0" presId="urn:microsoft.com/office/officeart/2005/8/layout/pyramid2"/>
    <dgm:cxn modelId="{7A755088-185D-414E-BFFE-465D4DD8A6D8}" type="presOf" srcId="{6369EBEC-A511-48B4-9182-2BBAFE412948}" destId="{30DED76A-BFD6-43A5-99C4-8391B63CDD16}" srcOrd="0" destOrd="0" presId="urn:microsoft.com/office/officeart/2005/8/layout/pyramid2"/>
    <dgm:cxn modelId="{D6E7C6B8-02C2-44D1-941F-BB1948AD88A3}" srcId="{509C7DAA-00D6-42BA-812C-D922492590CF}" destId="{E7899BFA-692B-4CCA-BE58-008026E399B4}" srcOrd="1" destOrd="0" parTransId="{5D08F4F8-FF13-4C8F-B35E-2AAECE2CAF75}" sibTransId="{E2A36DB0-0712-4E00-ABF3-58464B42ECB2}"/>
    <dgm:cxn modelId="{8986480B-5473-46BA-A7CF-75A84804057B}" srcId="{509C7DAA-00D6-42BA-812C-D922492590CF}" destId="{ED0DCA35-2FD0-4BAF-9F30-5A13D85283B2}" srcOrd="0" destOrd="0" parTransId="{EA07A2D5-DB27-4E7D-9CE3-84898A2DFCB8}" sibTransId="{14F53439-B4FF-4A6F-B2C5-52F125334E9A}"/>
    <dgm:cxn modelId="{779B5BB6-7996-48F6-B47E-7B6DE6EBB54C}" type="presParOf" srcId="{79FCDCCE-5D50-421A-8C76-03C069358921}" destId="{E3AABAC7-01DB-4133-8C19-5E1DA0D5A0CD}" srcOrd="0" destOrd="0" presId="urn:microsoft.com/office/officeart/2005/8/layout/pyramid2"/>
    <dgm:cxn modelId="{34D534FC-FA7C-4074-A926-9D95F6744F09}" type="presParOf" srcId="{79FCDCCE-5D50-421A-8C76-03C069358921}" destId="{B6F58B5C-B3C4-4542-92EE-539E1E526ACB}" srcOrd="1" destOrd="0" presId="urn:microsoft.com/office/officeart/2005/8/layout/pyramid2"/>
    <dgm:cxn modelId="{2F0DBE28-DF0B-432D-9219-02F7174AF6C9}" type="presParOf" srcId="{B6F58B5C-B3C4-4542-92EE-539E1E526ACB}" destId="{A0A7B39F-AD36-4753-AA06-272558241F3E}" srcOrd="0" destOrd="0" presId="urn:microsoft.com/office/officeart/2005/8/layout/pyramid2"/>
    <dgm:cxn modelId="{FA9CF446-5068-4B33-865A-74E3744DF0BB}" type="presParOf" srcId="{B6F58B5C-B3C4-4542-92EE-539E1E526ACB}" destId="{FE00B105-48BF-4D26-B6D1-05FE95989062}" srcOrd="1" destOrd="0" presId="urn:microsoft.com/office/officeart/2005/8/layout/pyramid2"/>
    <dgm:cxn modelId="{8DC68A03-4797-44EF-BCBD-51D996374B04}" type="presParOf" srcId="{B6F58B5C-B3C4-4542-92EE-539E1E526ACB}" destId="{9A7F576E-53EB-4CB5-92A1-B805A1CE5581}" srcOrd="2" destOrd="0" presId="urn:microsoft.com/office/officeart/2005/8/layout/pyramid2"/>
    <dgm:cxn modelId="{C67A0572-B6E4-4DB7-B572-63A654331142}" type="presParOf" srcId="{B6F58B5C-B3C4-4542-92EE-539E1E526ACB}" destId="{7A08CEF3-65D6-41B2-BF76-262349D1D55F}" srcOrd="3" destOrd="0" presId="urn:microsoft.com/office/officeart/2005/8/layout/pyramid2"/>
    <dgm:cxn modelId="{ECE64947-0CAE-448E-977C-B018D9273C22}" type="presParOf" srcId="{B6F58B5C-B3C4-4542-92EE-539E1E526ACB}" destId="{30DED76A-BFD6-43A5-99C4-8391B63CDD16}" srcOrd="4" destOrd="0" presId="urn:microsoft.com/office/officeart/2005/8/layout/pyramid2"/>
    <dgm:cxn modelId="{76A70F96-9A81-4E13-A3A3-6BBCFB18CB64}" type="presParOf" srcId="{B6F58B5C-B3C4-4542-92EE-539E1E526ACB}" destId="{9327E3AA-D955-4B52-BA09-1C65AFAADD23}" srcOrd="5" destOrd="0" presId="urn:microsoft.com/office/officeart/2005/8/layout/pyramid2"/>
    <dgm:cxn modelId="{009ABF95-92D6-4105-B46C-9051EE624DF2}" type="presParOf" srcId="{B6F58B5C-B3C4-4542-92EE-539E1E526ACB}" destId="{982E7F13-2221-4B76-8698-3367A1D108A3}" srcOrd="6" destOrd="0" presId="urn:microsoft.com/office/officeart/2005/8/layout/pyramid2"/>
    <dgm:cxn modelId="{E3841299-B41B-4665-A468-2AF239BAD3A4}" type="presParOf" srcId="{B6F58B5C-B3C4-4542-92EE-539E1E526ACB}" destId="{25E30052-7265-430A-AD09-F742D9C4BC1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21A4F-D6D1-48EB-A6F6-24653AD08308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C0321-4188-4F49-939F-21A019741AB1}">
      <dsp:nvSpPr>
        <dsp:cNvPr id="0" name=""/>
        <dsp:cNvSpPr/>
      </dsp:nvSpPr>
      <dsp:spPr>
        <a:xfrm>
          <a:off x="5506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900" kern="1200" dirty="0" smtClean="0"/>
            <a:t>Pre-analytical</a:t>
          </a:r>
          <a:endParaRPr lang="en-GB" sz="2900" kern="1200" dirty="0"/>
        </a:p>
      </dsp:txBody>
      <dsp:txXfrm>
        <a:off x="84861" y="1298554"/>
        <a:ext cx="1803440" cy="1466890"/>
      </dsp:txXfrm>
    </dsp:sp>
    <dsp:sp modelId="{59342A0B-56F3-46D4-A176-9FE3FF0D7F6E}">
      <dsp:nvSpPr>
        <dsp:cNvPr id="0" name=""/>
        <dsp:cNvSpPr/>
      </dsp:nvSpPr>
      <dsp:spPr>
        <a:xfrm>
          <a:off x="2066924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900" kern="1200" dirty="0" smtClean="0"/>
            <a:t>Intra-analytical</a:t>
          </a:r>
          <a:endParaRPr lang="en-GB" sz="2900" kern="1200" dirty="0"/>
        </a:p>
      </dsp:txBody>
      <dsp:txXfrm>
        <a:off x="2146279" y="1298554"/>
        <a:ext cx="1803440" cy="1466890"/>
      </dsp:txXfrm>
    </dsp:sp>
    <dsp:sp modelId="{0B21A42C-C070-4156-984C-87FDE7ABABE4}">
      <dsp:nvSpPr>
        <dsp:cNvPr id="0" name=""/>
        <dsp:cNvSpPr/>
      </dsp:nvSpPr>
      <dsp:spPr>
        <a:xfrm>
          <a:off x="4128343" y="1219199"/>
          <a:ext cx="196215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900" kern="1200" dirty="0" smtClean="0"/>
            <a:t>Post-analytical</a:t>
          </a:r>
          <a:endParaRPr lang="en-GB" sz="2900" kern="1200" dirty="0"/>
        </a:p>
      </dsp:txBody>
      <dsp:txXfrm>
        <a:off x="4207698" y="1298554"/>
        <a:ext cx="1803440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ABAC7-01DB-4133-8C19-5E1DA0D5A0CD}">
      <dsp:nvSpPr>
        <dsp:cNvPr id="0" name=""/>
        <dsp:cNvSpPr/>
      </dsp:nvSpPr>
      <dsp:spPr>
        <a:xfrm>
          <a:off x="174870" y="0"/>
          <a:ext cx="4984328" cy="49843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7B39F-AD36-4753-AA06-272558241F3E}">
      <dsp:nvSpPr>
        <dsp:cNvPr id="0" name=""/>
        <dsp:cNvSpPr/>
      </dsp:nvSpPr>
      <dsp:spPr>
        <a:xfrm>
          <a:off x="2706949" y="501222"/>
          <a:ext cx="3159984" cy="78856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noProof="0" dirty="0" smtClean="0">
              <a:solidFill>
                <a:srgbClr val="FF0000"/>
              </a:solidFill>
            </a:rPr>
            <a:t>Kohustuslikud, 27 </a:t>
          </a:r>
          <a:endParaRPr lang="en-US" sz="2800" kern="1200" noProof="0" dirty="0">
            <a:solidFill>
              <a:srgbClr val="FF0000"/>
            </a:solidFill>
          </a:endParaRPr>
        </a:p>
      </dsp:txBody>
      <dsp:txXfrm>
        <a:off x="2745443" y="539716"/>
        <a:ext cx="3082996" cy="711573"/>
      </dsp:txXfrm>
    </dsp:sp>
    <dsp:sp modelId="{9A7F576E-53EB-4CB5-92A1-B805A1CE5581}">
      <dsp:nvSpPr>
        <dsp:cNvPr id="0" name=""/>
        <dsp:cNvSpPr/>
      </dsp:nvSpPr>
      <dsp:spPr>
        <a:xfrm>
          <a:off x="2638589" y="1460147"/>
          <a:ext cx="3296704" cy="9066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noProof="0" dirty="0" smtClean="0"/>
            <a:t>Olulised</a:t>
          </a:r>
          <a:endParaRPr lang="en-US" sz="2800" kern="1200" noProof="0" dirty="0"/>
        </a:p>
      </dsp:txBody>
      <dsp:txXfrm>
        <a:off x="2682846" y="1504404"/>
        <a:ext cx="3208190" cy="818088"/>
      </dsp:txXfrm>
    </dsp:sp>
    <dsp:sp modelId="{30DED76A-BFD6-43A5-99C4-8391B63CDD16}">
      <dsp:nvSpPr>
        <dsp:cNvPr id="0" name=""/>
        <dsp:cNvSpPr/>
      </dsp:nvSpPr>
      <dsp:spPr>
        <a:xfrm>
          <a:off x="2675636" y="2537112"/>
          <a:ext cx="3222609" cy="703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noProof="0" dirty="0" smtClean="0"/>
            <a:t>Soovituslikud </a:t>
          </a:r>
          <a:endParaRPr lang="en-US" sz="2800" kern="1200" noProof="0" dirty="0"/>
        </a:p>
      </dsp:txBody>
      <dsp:txXfrm>
        <a:off x="2709973" y="2571449"/>
        <a:ext cx="3153935" cy="634733"/>
      </dsp:txXfrm>
    </dsp:sp>
    <dsp:sp modelId="{982E7F13-2221-4B76-8698-3367A1D108A3}">
      <dsp:nvSpPr>
        <dsp:cNvPr id="0" name=""/>
        <dsp:cNvSpPr/>
      </dsp:nvSpPr>
      <dsp:spPr>
        <a:xfrm>
          <a:off x="2615942" y="3400153"/>
          <a:ext cx="3365064" cy="9018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t-EE" sz="2800" kern="1200" noProof="0" dirty="0" smtClean="0"/>
            <a:t>Hinnatavad</a:t>
          </a:r>
          <a:r>
            <a:rPr lang="et-EE" sz="2800" kern="1200" dirty="0" smtClean="0"/>
            <a:t> </a:t>
          </a:r>
          <a:endParaRPr lang="en-GB" sz="2800" kern="1200" dirty="0"/>
        </a:p>
      </dsp:txBody>
      <dsp:txXfrm>
        <a:off x="2659967" y="3444178"/>
        <a:ext cx="3277014" cy="813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0.75987</cdr:x>
      <cdr:y>0.39252</cdr:y>
    </cdr:from>
    <cdr:to>
      <cdr:x>0.85987</cdr:x>
      <cdr:y>0.53912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48264" y="24482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0.02066</cdr:x>
      <cdr:y>0.02985</cdr:y>
    </cdr:from>
    <cdr:to>
      <cdr:x>0.97934</cdr:x>
      <cdr:y>0.21938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80020" y="144016"/>
          <a:ext cx="835292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t-EE" sz="1100" dirty="0"/>
        </a:p>
      </cdr:txBody>
    </cdr:sp>
  </cdr:relSizeAnchor>
  <cdr:relSizeAnchor xmlns:cdr="http://schemas.openxmlformats.org/drawingml/2006/chartDrawing">
    <cdr:from>
      <cdr:x>0.01653</cdr:x>
      <cdr:y>0.0597</cdr:y>
    </cdr:from>
    <cdr:to>
      <cdr:x>1</cdr:x>
      <cdr:y>0.24923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44016" y="288032"/>
          <a:ext cx="8568952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t-EE" sz="1100" dirty="0"/>
        </a:p>
      </cdr:txBody>
    </cdr:sp>
  </cdr:relSizeAnchor>
  <cdr:relSizeAnchor xmlns:cdr="http://schemas.openxmlformats.org/drawingml/2006/chartDrawing">
    <cdr:from>
      <cdr:x>0.18509</cdr:x>
      <cdr:y>0</cdr:y>
    </cdr:from>
    <cdr:to>
      <cdr:x>0.81491</cdr:x>
      <cdr:y>0.06382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759254" y="-1896939"/>
          <a:ext cx="5986548" cy="307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t-EE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0.75987</cdr:x>
      <cdr:y>0.39252</cdr:y>
    </cdr:from>
    <cdr:to>
      <cdr:x>0.85987</cdr:x>
      <cdr:y>0.53912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48264" y="24482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0.02066</cdr:x>
      <cdr:y>0.02985</cdr:y>
    </cdr:from>
    <cdr:to>
      <cdr:x>0.97934</cdr:x>
      <cdr:y>0.21938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80020" y="144016"/>
          <a:ext cx="835292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t-EE" sz="1100" dirty="0"/>
        </a:p>
      </cdr:txBody>
    </cdr:sp>
  </cdr:relSizeAnchor>
  <cdr:relSizeAnchor xmlns:cdr="http://schemas.openxmlformats.org/drawingml/2006/chartDrawing">
    <cdr:from>
      <cdr:x>0.01653</cdr:x>
      <cdr:y>0.0597</cdr:y>
    </cdr:from>
    <cdr:to>
      <cdr:x>1</cdr:x>
      <cdr:y>0.24923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44016" y="288032"/>
          <a:ext cx="8568952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t-EE" sz="1100" dirty="0"/>
        </a:p>
      </cdr:txBody>
    </cdr:sp>
  </cdr:relSizeAnchor>
  <cdr:relSizeAnchor xmlns:cdr="http://schemas.openxmlformats.org/drawingml/2006/chartDrawing">
    <cdr:from>
      <cdr:x>0.10682</cdr:x>
      <cdr:y>0.04478</cdr:y>
    </cdr:from>
    <cdr:to>
      <cdr:x>0.74743</cdr:x>
      <cdr:y>0.29401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015319" y="216024"/>
          <a:ext cx="6089033" cy="1202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t-EE" sz="2000" b="1" dirty="0" smtClean="0"/>
            <a:t>IFCC olulised </a:t>
          </a:r>
          <a:r>
            <a:rPr lang="et-EE" sz="2000" b="1" dirty="0" err="1" smtClean="0"/>
            <a:t>preanalüütilised</a:t>
          </a:r>
          <a:r>
            <a:rPr lang="et-EE" sz="2000" b="1" dirty="0" smtClean="0"/>
            <a:t> kvaliteedi indikaatorid, 2026</a:t>
          </a:r>
          <a:endParaRPr lang="et-EE" sz="20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l">
              <a:defRPr sz="13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r">
              <a:defRPr sz="1300"/>
            </a:lvl1pPr>
          </a:lstStyle>
          <a:p>
            <a:fld id="{6F60105A-64A4-4D0C-82E8-08691BD3CE20}" type="datetimeFigureOut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l">
              <a:defRPr sz="1300"/>
            </a:lvl1pPr>
          </a:lstStyle>
          <a:p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r">
              <a:defRPr sz="1300"/>
            </a:lvl1pPr>
          </a:lstStyle>
          <a:p>
            <a:fld id="{642947E9-FB0E-4A77-88C7-FF2A8F20FEFE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32615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l">
              <a:defRPr sz="1300"/>
            </a:lvl1pPr>
          </a:lstStyle>
          <a:p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/>
          <a:lstStyle>
            <a:lvl1pPr algn="r">
              <a:defRPr sz="1300"/>
            </a:lvl1pPr>
          </a:lstStyle>
          <a:p>
            <a:fld id="{780FB4F3-DF9D-4675-A37B-4EAEE4EC35B8}" type="datetimeFigureOut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66763"/>
            <a:ext cx="5121275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45" tIns="47723" rIns="95445" bIns="47723" rtlCol="0" anchor="ctr"/>
          <a:lstStyle/>
          <a:p>
            <a:endParaRPr lang="et-E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5445" tIns="47723" rIns="95445" bIns="477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l">
              <a:defRPr sz="1300"/>
            </a:lvl1pPr>
          </a:lstStyle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4" cy="511730"/>
          </a:xfrm>
          <a:prstGeom prst="rect">
            <a:avLst/>
          </a:prstGeom>
        </p:spPr>
        <p:txBody>
          <a:bodyPr vert="horz" lIns="95445" tIns="47723" rIns="95445" bIns="47723" rtlCol="0" anchor="b"/>
          <a:lstStyle>
            <a:lvl1pPr algn="r">
              <a:defRPr sz="1300"/>
            </a:lvl1pPr>
          </a:lstStyle>
          <a:p>
            <a:fld id="{38F32D85-55EF-450D-AD57-22A8C5C5284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57659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t-EE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10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41724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851040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If we</a:t>
            </a:r>
            <a:r>
              <a:rPr lang="et-EE" baseline="0" dirty="0" smtClean="0"/>
              <a:t> looks inside of the preanalytical phase we will see 8 main indicators:  misidentifiaction, incorrect test order, incorrect sample, problems wirh transport and storage, hemolysis in clinical chemistry, fill level in coagualtion, clot in heamatology, contamination of microbiology. 4 of them has a subindicators, or more specific indicator: separate inpatient and outpatient, sample type or sample tube.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12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34660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There</a:t>
            </a:r>
            <a:r>
              <a:rPr lang="et-EE" baseline="0" dirty="0" smtClean="0"/>
              <a:t> are mandatory indicators from intra-analytical phase. Unacceptable perfomance in external quality assessment, internal quality control: CV higher then target in 8 important tests.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13</a:t>
            </a:fld>
            <a:endParaRPr lang="et-EE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This</a:t>
            </a:r>
            <a:r>
              <a:rPr lang="et-EE" baseline="0" dirty="0" smtClean="0"/>
              <a:t> is mandatory indicators for post-analytical phase. Unacceptable turn around time, 90th percentile of TAT for 4 important tests. Notified critical value after agreed time.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14</a:t>
            </a:fld>
            <a:endParaRPr lang="et-E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15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78216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16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81989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2</a:t>
            </a:fld>
            <a:endParaRPr lang="et-E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3</a:t>
            </a:fld>
            <a:endParaRPr lang="et-E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4</a:t>
            </a:fld>
            <a:endParaRPr lang="et-E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5</a:t>
            </a:fld>
            <a:endParaRPr lang="et-E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6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34632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806410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74375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32D85-55EF-450D-AD57-22A8C5C5284B}" type="slidenum">
              <a:rPr lang="et-EE" smtClean="0"/>
              <a:pPr/>
              <a:t>9</a:t>
            </a:fld>
            <a:endParaRPr lang="et-E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A3E1-B2C6-448D-8ECE-145CA9E141F1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2E8B4-E757-4DB8-9261-C8F93FF67040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DA6-21D6-4AC8-87D0-CD0C594D68E4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0909-D333-4C72-9B6D-A928E00DA741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30944-F7AC-4742-A565-37D93B8186AB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83871-2A81-49D2-86BE-BDC1CBBD2105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DC4E-79B6-4C37-85AD-B87D49A3EF59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BE8F7-2AA4-4CE7-83B0-66B04EEF6CCD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D9A64-34D9-44F5-BE47-72CF5F176F78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0D10-AB2C-49FE-9EE9-CA4D9C57A6BB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2DEE7-50B6-4CBB-9A3E-F3F08853ABEE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1B1EC-ABE4-4B6B-A8E5-32F861B49139}" type="datetime1">
              <a:rPr lang="et-EE" smtClean="0"/>
              <a:pPr/>
              <a:t>04.05.2026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D43C9-6CD5-4D1D-AA4F-00C3731D106E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cc-mqi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powerpointi.jpg"/>
          <p:cNvPicPr>
            <a:picLocks noChangeAspect="1"/>
          </p:cNvPicPr>
          <p:nvPr/>
        </p:nvPicPr>
        <p:blipFill>
          <a:blip r:embed="rId3" cstate="print">
            <a:lum bright="30000" contrast="-10000"/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2590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sz="2200" dirty="0" smtClean="0">
                <a:solidFill>
                  <a:srgbClr val="002060"/>
                </a:solidFill>
              </a:rPr>
              <a:t>6.05.2026</a:t>
            </a: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t-EE" dirty="0" smtClean="0">
                <a:solidFill>
                  <a:srgbClr val="002060"/>
                </a:solidFill>
              </a:rPr>
              <a:t/>
            </a:r>
            <a:br>
              <a:rPr lang="et-EE" dirty="0" smtClean="0">
                <a:solidFill>
                  <a:srgbClr val="002060"/>
                </a:solidFill>
              </a:rPr>
            </a:br>
            <a:r>
              <a:rPr lang="en-GB" dirty="0" smtClean="0">
                <a:solidFill>
                  <a:srgbClr val="002060"/>
                </a:solidFill>
              </a:rPr>
              <a:t/>
            </a:r>
            <a:br>
              <a:rPr lang="en-GB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t-EE" dirty="0" smtClean="0">
                <a:solidFill>
                  <a:srgbClr val="002060"/>
                </a:solidFill>
              </a:rPr>
              <a:t>				</a:t>
            </a:r>
            <a:r>
              <a:rPr lang="en-GB" dirty="0" smtClean="0">
                <a:solidFill>
                  <a:srgbClr val="002060"/>
                </a:solidFill>
              </a:rPr>
              <a:t/>
            </a:r>
            <a:br>
              <a:rPr lang="en-GB" dirty="0" smtClean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200400"/>
            <a:ext cx="8001000" cy="34290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t-EE" sz="2800" dirty="0" smtClean="0">
                <a:solidFill>
                  <a:srgbClr val="002060"/>
                </a:solidFill>
              </a:rPr>
              <a:t>			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t-EE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t-EE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t-EE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t-EE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t-EE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t-EE" sz="2800" dirty="0" smtClean="0">
                <a:solidFill>
                  <a:schemeClr val="tx1"/>
                </a:solidFill>
              </a:rPr>
              <a:t>	</a:t>
            </a:r>
            <a:r>
              <a:rPr lang="et-EE" sz="2800" b="1" dirty="0" smtClean="0">
                <a:solidFill>
                  <a:schemeClr val="tx1"/>
                </a:solidFill>
              </a:rPr>
              <a:t>Agnes Ivanov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t-EE" sz="2800" b="1" dirty="0" smtClean="0">
                <a:solidFill>
                  <a:schemeClr val="tx1"/>
                </a:solidFill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t-EE" sz="2800" b="1" dirty="0" smtClean="0">
                <a:solidFill>
                  <a:schemeClr val="tx1"/>
                </a:solidFill>
              </a:rPr>
              <a:t>              IFCC WG-LEPS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613775" y="6305550"/>
            <a:ext cx="457200" cy="476250"/>
          </a:xfrm>
        </p:spPr>
        <p:txBody>
          <a:bodyPr/>
          <a:lstStyle/>
          <a:p>
            <a:pPr>
              <a:defRPr/>
            </a:pPr>
            <a:fld id="{98CB74A4-48C3-460E-A95F-DA5EC2C4D92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23528" y="404664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4000" b="1" dirty="0" smtClean="0"/>
              <a:t>IFCC viimased soovitused labori kvaliteediindikaatorite kohta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880" y="20658"/>
            <a:ext cx="8414592" cy="2472238"/>
          </a:xfrm>
        </p:spPr>
        <p:txBody>
          <a:bodyPr>
            <a:normAutofit/>
          </a:bodyPr>
          <a:lstStyle/>
          <a:p>
            <a: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  <a:t>IFCC – Education and Management Division</a:t>
            </a:r>
            <a:b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  <a:t>IFCC WG- LEPS: MQI</a:t>
            </a:r>
            <a:r>
              <a:rPr lang="et-EE" sz="1800" dirty="0" smtClean="0"/>
              <a:t/>
            </a:r>
            <a:br>
              <a:rPr lang="et-EE" sz="1800" dirty="0" smtClean="0"/>
            </a:br>
            <a:r>
              <a:rPr lang="et-EE" sz="1800" dirty="0" smtClean="0"/>
              <a:t>“Laboratory Errors and Patient Safety”</a:t>
            </a:r>
            <a:br>
              <a:rPr lang="et-EE" sz="1800" dirty="0" smtClean="0"/>
            </a:br>
            <a:r>
              <a:rPr lang="et-EE" sz="1800" dirty="0" smtClean="0"/>
              <a:t>Model of </a:t>
            </a:r>
            <a:r>
              <a:rPr lang="et-EE" sz="1800" dirty="0" err="1" smtClean="0"/>
              <a:t>Quality</a:t>
            </a:r>
            <a:r>
              <a:rPr lang="et-EE" sz="1800" dirty="0" smtClean="0"/>
              <a:t> </a:t>
            </a:r>
            <a:r>
              <a:rPr lang="et-EE" sz="1800" dirty="0" err="1" smtClean="0"/>
              <a:t>Indicators</a:t>
            </a:r>
            <a:r>
              <a:rPr lang="et-EE" sz="1800" dirty="0"/>
              <a:t> </a:t>
            </a:r>
            <a:r>
              <a:rPr lang="et-EE" sz="1800" dirty="0" smtClean="0"/>
              <a:t>(</a:t>
            </a:r>
            <a:r>
              <a:rPr lang="et-EE" sz="1800" dirty="0" err="1" smtClean="0"/>
              <a:t>version</a:t>
            </a:r>
            <a:r>
              <a:rPr lang="et-EE" sz="1800" dirty="0" smtClean="0"/>
              <a:t> 02)</a:t>
            </a:r>
            <a:br>
              <a:rPr lang="et-EE" sz="1800" dirty="0" smtClean="0"/>
            </a:br>
            <a:r>
              <a:rPr lang="et-EE" sz="1800" dirty="0" smtClean="0"/>
              <a:t/>
            </a:r>
            <a:br>
              <a:rPr lang="et-EE" sz="1800" dirty="0" smtClean="0"/>
            </a:br>
            <a:r>
              <a:rPr lang="et-EE" sz="1800" dirty="0" smtClean="0"/>
              <a:t/>
            </a:r>
            <a:br>
              <a:rPr lang="et-EE" sz="1800" dirty="0" smtClean="0"/>
            </a:br>
            <a:endParaRPr lang="et-E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10</a:t>
            </a:fld>
            <a:endParaRPr lang="et-EE" dirty="0"/>
          </a:p>
        </p:txBody>
      </p:sp>
      <p:pic>
        <p:nvPicPr>
          <p:cNvPr id="7" name="Pil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3480" y="4843089"/>
            <a:ext cx="1554433" cy="1165825"/>
          </a:xfrm>
          <a:prstGeom prst="rect">
            <a:avLst/>
          </a:prstGeom>
        </p:spPr>
      </p:pic>
      <p:pic>
        <p:nvPicPr>
          <p:cNvPr id="9" name="Pilt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67374" y="3320432"/>
            <a:ext cx="1479570" cy="1109678"/>
          </a:xfrm>
          <a:prstGeom prst="rect">
            <a:avLst/>
          </a:prstGeom>
        </p:spPr>
      </p:pic>
      <p:pic>
        <p:nvPicPr>
          <p:cNvPr id="10" name="Pilt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26917" y="5057974"/>
            <a:ext cx="1479570" cy="1109678"/>
          </a:xfrm>
          <a:prstGeom prst="rect">
            <a:avLst/>
          </a:prstGeom>
        </p:spPr>
      </p:pic>
      <p:pic>
        <p:nvPicPr>
          <p:cNvPr id="11" name="Pilt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0" y="1529145"/>
            <a:ext cx="4357139" cy="2895478"/>
          </a:xfrm>
          <a:prstGeom prst="rect">
            <a:avLst/>
          </a:prstGeom>
        </p:spPr>
      </p:pic>
      <p:pic>
        <p:nvPicPr>
          <p:cNvPr id="13" name="Pilt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7288" y="4973975"/>
            <a:ext cx="2699847" cy="1847068"/>
          </a:xfrm>
          <a:prstGeom prst="rect">
            <a:avLst/>
          </a:prstGeom>
        </p:spPr>
      </p:pic>
      <p:pic>
        <p:nvPicPr>
          <p:cNvPr id="15" name="Pilt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9711" y="1555612"/>
            <a:ext cx="2953221" cy="3359241"/>
          </a:xfrm>
          <a:prstGeom prst="rect">
            <a:avLst/>
          </a:prstGeom>
        </p:spPr>
      </p:pic>
      <p:pic>
        <p:nvPicPr>
          <p:cNvPr id="3" name="Pilt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261" y="4818374"/>
            <a:ext cx="1582678" cy="118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4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numbri kohatä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11</a:t>
            </a:fld>
            <a:endParaRPr lang="et-EE" dirty="0"/>
          </a:p>
        </p:txBody>
      </p:sp>
      <p:pic>
        <p:nvPicPr>
          <p:cNvPr id="3" name="Pil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34027"/>
            <a:ext cx="8218740" cy="5256584"/>
          </a:xfrm>
          <a:prstGeom prst="rect">
            <a:avLst/>
          </a:prstGeom>
        </p:spPr>
      </p:pic>
      <p:sp>
        <p:nvSpPr>
          <p:cNvPr id="4" name="Ristkülik 3"/>
          <p:cNvSpPr/>
          <p:nvPr/>
        </p:nvSpPr>
        <p:spPr>
          <a:xfrm>
            <a:off x="683568" y="20299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IFCC - Education and Management Division</a:t>
            </a:r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Working Group: Laboratory Errors and Patient </a:t>
            </a:r>
            <a:r>
              <a:rPr lang="en-GB" dirty="0" smtClean="0">
                <a:solidFill>
                  <a:schemeClr val="accent5">
                    <a:lumMod val="75000"/>
                  </a:schemeClr>
                </a:solidFill>
              </a:rPr>
              <a:t>Safety</a:t>
            </a:r>
            <a: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  <a:t> (WG-LEPS)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5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89765458"/>
              </p:ext>
            </p:extLst>
          </p:nvPr>
        </p:nvGraphicFramePr>
        <p:xfrm>
          <a:off x="-684584" y="188640"/>
          <a:ext cx="950505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12</a:t>
            </a:fld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314864" y="5090259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t-EE" sz="2000" dirty="0" smtClean="0"/>
              <a:t>Patsiendi identifitseerimise vead </a:t>
            </a:r>
          </a:p>
          <a:p>
            <a:pPr marL="342900" indent="-342900">
              <a:buAutoNum type="arabicPeriod"/>
            </a:pPr>
            <a:r>
              <a:rPr lang="et-EE" sz="2000" dirty="0" smtClean="0"/>
              <a:t>Proovimaterjalide tagasi lükkamine (hemolüüs, vale proovinõu, </a:t>
            </a:r>
            <a:r>
              <a:rPr lang="et-EE" sz="2000" dirty="0" smtClean="0"/>
              <a:t> proovinõu alatäidetud</a:t>
            </a:r>
            <a:r>
              <a:rPr lang="et-EE" sz="2000" dirty="0" smtClean="0"/>
              <a:t>, </a:t>
            </a:r>
            <a:r>
              <a:rPr lang="et-EE" sz="2000" dirty="0" smtClean="0"/>
              <a:t> materjalis hüüve</a:t>
            </a:r>
            <a:r>
              <a:rPr lang="et-EE" sz="2000" dirty="0" smtClean="0"/>
              <a:t>, transpordi </a:t>
            </a:r>
            <a:r>
              <a:rPr lang="et-EE" sz="2000" dirty="0" smtClean="0"/>
              <a:t>aeg/temperatuur </a:t>
            </a:r>
            <a:r>
              <a:rPr lang="et-EE" sz="2000" dirty="0" smtClean="0"/>
              <a:t>ületatud jne)</a:t>
            </a:r>
          </a:p>
          <a:p>
            <a:r>
              <a:rPr lang="et-EE" sz="2000" dirty="0" smtClean="0"/>
              <a:t>3. Hemolüüsi indeks (üle 0,5 g/L)</a:t>
            </a:r>
          </a:p>
          <a:p>
            <a:endParaRPr lang="et-EE" sz="2000" dirty="0"/>
          </a:p>
        </p:txBody>
      </p:sp>
    </p:spTree>
    <p:extLst>
      <p:ext uri="{BB962C8B-B14F-4D97-AF65-F5344CB8AC3E}">
        <p14:creationId xmlns:p14="http://schemas.microsoft.com/office/powerpoint/2010/main" val="334148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608" y="1016855"/>
            <a:ext cx="8686800" cy="1143000"/>
          </a:xfrm>
        </p:spPr>
        <p:txBody>
          <a:bodyPr>
            <a:noAutofit/>
          </a:bodyPr>
          <a:lstStyle/>
          <a:p>
            <a:r>
              <a:rPr lang="et-EE" sz="2400" dirty="0" smtClean="0"/>
              <a:t>IFCC olulised analüütilised indikaatorid,</a:t>
            </a:r>
            <a:r>
              <a:rPr lang="et-EE" sz="2400" dirty="0" smtClean="0">
                <a:solidFill>
                  <a:srgbClr val="FF0000"/>
                </a:solidFill>
              </a:rPr>
              <a:t> </a:t>
            </a:r>
            <a:r>
              <a:rPr lang="et-EE" sz="2400" dirty="0" smtClean="0"/>
              <a:t>2026</a:t>
            </a:r>
            <a:r>
              <a:rPr lang="en-GB" sz="2400" dirty="0" smtClean="0">
                <a:solidFill>
                  <a:srgbClr val="FF0000"/>
                </a:solidFill>
              </a:rPr>
              <a:t/>
            </a:r>
            <a:br>
              <a:rPr lang="en-GB" sz="2400" dirty="0" smtClean="0">
                <a:solidFill>
                  <a:srgbClr val="FF0000"/>
                </a:solidFill>
              </a:rPr>
            </a:b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924944"/>
            <a:ext cx="9036496" cy="5589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Sisemise kontrollita analüüsid- Intra-IQC</a:t>
            </a:r>
            <a:endParaRPr lang="et-EE" sz="20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t-EE" sz="2000" dirty="0">
                <a:solidFill>
                  <a:schemeClr val="bg1">
                    <a:lumMod val="75000"/>
                  </a:schemeClr>
                </a:solidFill>
              </a:rPr>
              <a:t>Välise kontrollita </a:t>
            </a: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analüüsid-Intra-EQA</a:t>
            </a:r>
            <a:endParaRPr lang="et-EE" sz="20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Sisemise kontrolli piiridest läinud tulemused- Intra-UnIQC</a:t>
            </a:r>
            <a:endParaRPr lang="et-EE" sz="20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t-EE" sz="2000" dirty="0" smtClean="0"/>
              <a:t>4. Välise kontrolli piiridest läinud tulemused- Intra-Unac</a:t>
            </a:r>
          </a:p>
          <a:p>
            <a:pPr>
              <a:buNone/>
            </a:pPr>
            <a:endParaRPr lang="et-EE" sz="2000" dirty="0" smtClean="0"/>
          </a:p>
          <a:p>
            <a:pPr>
              <a:buNone/>
            </a:pPr>
            <a:endParaRPr lang="et-EE" sz="2000" dirty="0" smtClean="0"/>
          </a:p>
          <a:p>
            <a:endParaRPr lang="et-EE" sz="2000" dirty="0" smtClean="0"/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13</a:t>
            </a:fld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955914" cy="1143000"/>
          </a:xfrm>
        </p:spPr>
        <p:txBody>
          <a:bodyPr>
            <a:noAutofit/>
          </a:bodyPr>
          <a:lstStyle/>
          <a:p>
            <a:r>
              <a:rPr lang="et-EE" sz="2800" dirty="0" smtClean="0"/>
              <a:t>IFCC olulised </a:t>
            </a:r>
            <a:r>
              <a:rPr lang="et-EE" sz="2800" dirty="0" smtClean="0"/>
              <a:t>postanalüütilised </a:t>
            </a:r>
            <a:r>
              <a:rPr lang="et-EE" sz="2800" dirty="0" smtClean="0"/>
              <a:t>indikaatorid, 2026</a:t>
            </a:r>
            <a:r>
              <a:rPr lang="et-EE" sz="2800" dirty="0" smtClean="0">
                <a:solidFill>
                  <a:srgbClr val="FF0000"/>
                </a:solidFill>
              </a:rPr>
              <a:t/>
            </a:r>
            <a:br>
              <a:rPr lang="et-EE" sz="2800" dirty="0" smtClean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151" y="1556792"/>
            <a:ext cx="91440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Analüüsi ringluse aja ületanud analüüsid- Post-OutTime</a:t>
            </a:r>
          </a:p>
          <a:p>
            <a:pPr marL="0" indent="0">
              <a:lnSpc>
                <a:spcPct val="150000"/>
              </a:lnSpc>
              <a:buNone/>
            </a:pPr>
            <a:endParaRPr lang="et-EE" sz="20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t-EE" sz="2000" dirty="0" smtClean="0"/>
              <a:t>5.  cito</a:t>
            </a:r>
            <a:r>
              <a:rPr lang="et-EE" sz="2000" dirty="0"/>
              <a:t>-</a:t>
            </a:r>
            <a:r>
              <a:rPr lang="et-EE" sz="2000" dirty="0" smtClean="0"/>
              <a:t>  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K⁺</a:t>
            </a:r>
            <a:r>
              <a:rPr lang="en-US" sz="2000" dirty="0" smtClean="0"/>
              <a:t>, Troponin, </a:t>
            </a: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INR, WBC</a:t>
            </a: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t-EE" sz="2000" dirty="0" smtClean="0"/>
              <a:t>analüüsi ringluse aeg, </a:t>
            </a:r>
            <a:r>
              <a:rPr lang="et-EE" sz="2000" dirty="0"/>
              <a:t>90th </a:t>
            </a:r>
            <a:r>
              <a:rPr lang="et-EE" sz="2000" dirty="0" smtClean="0"/>
              <a:t>protsentiil, minutites- Post-</a:t>
            </a:r>
            <a:r>
              <a:rPr lang="et-EE" sz="2000" dirty="0" err="1" smtClean="0"/>
              <a:t>TnT</a:t>
            </a:r>
            <a:r>
              <a:rPr lang="et-EE" sz="2000" dirty="0" smtClean="0"/>
              <a:t> TAT </a:t>
            </a:r>
          </a:p>
          <a:p>
            <a:pPr marL="0" indent="0">
              <a:lnSpc>
                <a:spcPct val="110000"/>
              </a:lnSpc>
              <a:buNone/>
            </a:pPr>
            <a:endParaRPr lang="et-EE" sz="2000" dirty="0" smtClean="0"/>
          </a:p>
          <a:p>
            <a:pPr>
              <a:lnSpc>
                <a:spcPct val="110000"/>
              </a:lnSpc>
            </a:pPr>
            <a:r>
              <a:rPr lang="et-EE" sz="2000" dirty="0" smtClean="0">
                <a:solidFill>
                  <a:schemeClr val="bg1">
                    <a:lumMod val="75000"/>
                  </a:schemeClr>
                </a:solidFill>
              </a:rPr>
              <a:t>Analüüsi ringluse aja ületanud kriitilise väärtusega analüüsid- Post-CR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t-EE" sz="2000" dirty="0" smtClean="0"/>
              <a:t>6. Muudetud </a:t>
            </a:r>
            <a:r>
              <a:rPr lang="et-EE" sz="2000" dirty="0"/>
              <a:t>tulemused- Post-RectRep </a:t>
            </a:r>
          </a:p>
          <a:p>
            <a:pPr>
              <a:buNone/>
            </a:pPr>
            <a:endParaRPr lang="et-EE" sz="2000" dirty="0" smtClean="0"/>
          </a:p>
          <a:p>
            <a:endParaRPr lang="et-EE" sz="2000" i="1" dirty="0" smtClean="0"/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14</a:t>
            </a:fld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251520" y="542777"/>
            <a:ext cx="8064896" cy="942007"/>
          </a:xfrm>
        </p:spPr>
        <p:txBody>
          <a:bodyPr>
            <a:normAutofit/>
          </a:bodyPr>
          <a:lstStyle/>
          <a:p>
            <a:r>
              <a:rPr lang="et-EE" sz="2800" dirty="0" smtClean="0"/>
              <a:t>IFCC olulised kvaliteedi indikaatorid, 6-2026</a:t>
            </a:r>
            <a:endParaRPr lang="et-EE" sz="2800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79512" y="1685777"/>
            <a:ext cx="9144000" cy="5035698"/>
          </a:xfrm>
        </p:spPr>
        <p:txBody>
          <a:bodyPr>
            <a:norm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t-EE" sz="1800" dirty="0" smtClean="0"/>
              <a:t>Patsiendi/proovinõu identifitseerimise vead (</a:t>
            </a:r>
            <a:r>
              <a:rPr lang="et-EE" sz="1800" dirty="0" err="1" smtClean="0"/>
              <a:t>Pre-MisR</a:t>
            </a:r>
            <a:r>
              <a:rPr lang="et-EE" sz="1800" dirty="0" smtClean="0"/>
              <a:t>, </a:t>
            </a:r>
            <a:r>
              <a:rPr lang="et-EE" sz="1800" dirty="0" err="1" smtClean="0"/>
              <a:t>Pre-MisS</a:t>
            </a:r>
            <a:r>
              <a:rPr lang="et-EE" sz="1800" dirty="0" smtClean="0"/>
              <a:t>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t-EE" sz="1800" dirty="0" smtClean="0">
                <a:solidFill>
                  <a:srgbClr val="FF0000"/>
                </a:solidFill>
              </a:rPr>
              <a:t>Proovimaterjalide tagasi lükkamised (</a:t>
            </a:r>
            <a:r>
              <a:rPr lang="et-EE" sz="1800" dirty="0" err="1" smtClean="0">
                <a:solidFill>
                  <a:srgbClr val="FF0000"/>
                </a:solidFill>
              </a:rPr>
              <a:t>Pre-RejS</a:t>
            </a:r>
            <a:r>
              <a:rPr lang="et-EE" sz="1800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t-EE" sz="1800" dirty="0" smtClean="0"/>
              <a:t>Proovimaterjal hemolüütiline (HI üle 0,5 g/L) (</a:t>
            </a:r>
            <a:r>
              <a:rPr lang="et-EE" sz="1800" dirty="0" err="1" smtClean="0"/>
              <a:t>Pre-HemI</a:t>
            </a:r>
            <a:r>
              <a:rPr lang="et-EE" sz="1800" dirty="0" smtClean="0"/>
              <a:t>, </a:t>
            </a:r>
            <a:r>
              <a:rPr lang="et-EE" sz="1800" dirty="0" err="1" smtClean="0"/>
              <a:t>Pre-HemV</a:t>
            </a:r>
            <a:r>
              <a:rPr lang="et-EE" sz="1800" dirty="0" smtClean="0"/>
              <a:t>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t-EE" sz="1800" dirty="0" smtClean="0"/>
              <a:t>Välise kvaliteedikontrolli mittevastavused (</a:t>
            </a:r>
            <a:r>
              <a:rPr lang="et-EE" sz="1800" dirty="0" err="1" smtClean="0"/>
              <a:t>Intra-Unac</a:t>
            </a:r>
            <a:r>
              <a:rPr lang="et-EE" sz="1800" dirty="0" smtClean="0"/>
              <a:t>)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t-EE" sz="1800" dirty="0" err="1" smtClean="0"/>
              <a:t>cito</a:t>
            </a:r>
            <a:r>
              <a:rPr lang="et-EE" sz="1800" dirty="0" smtClean="0"/>
              <a:t>-</a:t>
            </a:r>
            <a:r>
              <a:rPr lang="en-US" sz="1800" dirty="0" smtClean="0"/>
              <a:t>T</a:t>
            </a:r>
            <a:r>
              <a:rPr lang="et-EE" sz="1800" dirty="0" smtClean="0"/>
              <a:t>n</a:t>
            </a:r>
            <a:r>
              <a:rPr lang="en-US" sz="1800" dirty="0" smtClean="0"/>
              <a:t> </a:t>
            </a:r>
            <a:r>
              <a:rPr lang="et-EE" sz="1800" dirty="0" smtClean="0"/>
              <a:t>analüüsi </a:t>
            </a:r>
            <a:r>
              <a:rPr lang="et-EE" sz="1800" dirty="0"/>
              <a:t>ringluse aeg, 90th protsentiil, </a:t>
            </a:r>
            <a:r>
              <a:rPr lang="et-EE" sz="1800" dirty="0" smtClean="0"/>
              <a:t>min (Post-</a:t>
            </a:r>
            <a:r>
              <a:rPr lang="et-EE" sz="1800" dirty="0" err="1" smtClean="0"/>
              <a:t>TnTAT</a:t>
            </a:r>
            <a:r>
              <a:rPr lang="et-EE" sz="1800" dirty="0" smtClean="0"/>
              <a:t>, </a:t>
            </a:r>
            <a:r>
              <a:rPr lang="et-EE" sz="1800" dirty="0" smtClean="0">
                <a:solidFill>
                  <a:srgbClr val="FF0000"/>
                </a:solidFill>
              </a:rPr>
              <a:t>Post-</a:t>
            </a:r>
            <a:r>
              <a:rPr lang="et-EE" sz="1800" dirty="0" err="1" smtClean="0">
                <a:solidFill>
                  <a:srgbClr val="FF0000"/>
                </a:solidFill>
              </a:rPr>
              <a:t>TnTAT</a:t>
            </a:r>
            <a:r>
              <a:rPr lang="et-EE" sz="1800" dirty="0" smtClean="0">
                <a:solidFill>
                  <a:srgbClr val="FF0000"/>
                </a:solidFill>
              </a:rPr>
              <a:t> </a:t>
            </a:r>
            <a:r>
              <a:rPr lang="et-EE" sz="1800" dirty="0" err="1" smtClean="0">
                <a:solidFill>
                  <a:srgbClr val="FF0000"/>
                </a:solidFill>
              </a:rPr>
              <a:t>clin</a:t>
            </a:r>
            <a:r>
              <a:rPr lang="et-EE" sz="1800" dirty="0" smtClean="0"/>
              <a:t>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t-EE" sz="1800" dirty="0" smtClean="0"/>
              <a:t>6.     Kinnitatud </a:t>
            </a:r>
            <a:r>
              <a:rPr lang="et-EE" sz="1800" dirty="0"/>
              <a:t>tulemus </a:t>
            </a:r>
            <a:r>
              <a:rPr lang="et-EE" sz="1800" dirty="0" smtClean="0"/>
              <a:t>muudetud (Post-</a:t>
            </a:r>
            <a:r>
              <a:rPr lang="et-EE" sz="1800" dirty="0" err="1" smtClean="0"/>
              <a:t>RectRep</a:t>
            </a:r>
            <a:r>
              <a:rPr lang="et-EE" sz="1800" dirty="0" smtClean="0"/>
              <a:t>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t-EE" sz="1800" dirty="0" smtClean="0"/>
              <a:t>(27-2016)</a:t>
            </a:r>
          </a:p>
          <a:p>
            <a:pPr marL="0" indent="0">
              <a:lnSpc>
                <a:spcPct val="200000"/>
              </a:lnSpc>
              <a:buNone/>
            </a:pPr>
            <a:endParaRPr lang="et-EE" sz="1800" dirty="0" smtClean="0"/>
          </a:p>
          <a:p>
            <a:pPr marL="0" indent="0">
              <a:lnSpc>
                <a:spcPct val="200000"/>
              </a:lnSpc>
              <a:buNone/>
            </a:pPr>
            <a:endParaRPr lang="et-EE" sz="1800" dirty="0" smtClean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15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1900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11559"/>
            <a:ext cx="8280920" cy="2592288"/>
          </a:xfrm>
        </p:spPr>
        <p:txBody>
          <a:bodyPr>
            <a:normAutofit/>
          </a:bodyPr>
          <a:lstStyle/>
          <a:p>
            <a: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  <a:t>IFCC – Education and Management Division</a:t>
            </a:r>
            <a:b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sz="1800" dirty="0" smtClean="0">
                <a:solidFill>
                  <a:schemeClr val="accent5">
                    <a:lumMod val="75000"/>
                  </a:schemeClr>
                </a:solidFill>
              </a:rPr>
              <a:t>IFCC WG- LEPS: MQI</a:t>
            </a:r>
            <a:r>
              <a:rPr lang="et-EE" sz="1800" dirty="0" smtClean="0"/>
              <a:t/>
            </a:r>
            <a:br>
              <a:rPr lang="et-EE" sz="1800" dirty="0" smtClean="0"/>
            </a:br>
            <a:r>
              <a:rPr lang="et-EE" sz="1800" dirty="0" smtClean="0"/>
              <a:t/>
            </a:r>
            <a:br>
              <a:rPr lang="et-EE" sz="1800" dirty="0" smtClean="0"/>
            </a:br>
            <a:r>
              <a:rPr lang="et-EE" sz="1800" dirty="0" smtClean="0"/>
              <a:t>“Laboratory Errors and Patient Safety”</a:t>
            </a:r>
            <a:br>
              <a:rPr lang="et-EE" sz="1800" dirty="0" smtClean="0"/>
            </a:br>
            <a:r>
              <a:rPr lang="et-EE" sz="1800" dirty="0" smtClean="0"/>
              <a:t>Model of Quality Indicators: </a:t>
            </a:r>
            <a:br>
              <a:rPr lang="et-EE" sz="1800" dirty="0" smtClean="0"/>
            </a:br>
            <a:r>
              <a:rPr lang="et-EE" sz="1800" dirty="0" smtClean="0"/>
              <a:t/>
            </a:r>
            <a:br>
              <a:rPr lang="et-EE" sz="1800" dirty="0" smtClean="0"/>
            </a:br>
            <a:r>
              <a:rPr lang="et-EE" sz="1800" dirty="0" smtClean="0"/>
              <a:t/>
            </a:r>
            <a:br>
              <a:rPr lang="et-EE" sz="1800" dirty="0" smtClean="0"/>
            </a:br>
            <a:endParaRPr lang="et-EE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16</a:t>
            </a:fld>
            <a:endParaRPr lang="et-EE" dirty="0"/>
          </a:p>
        </p:txBody>
      </p:sp>
      <p:pic>
        <p:nvPicPr>
          <p:cNvPr id="3" name="Pil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340240"/>
            <a:ext cx="4253622" cy="401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9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24491" y="2204864"/>
            <a:ext cx="8229600" cy="1143000"/>
          </a:xfrm>
        </p:spPr>
        <p:txBody>
          <a:bodyPr>
            <a:normAutofit/>
          </a:bodyPr>
          <a:lstStyle/>
          <a:p>
            <a:r>
              <a:rPr lang="et-EE" dirty="0" smtClean="0"/>
              <a:t>Tänan tähelepanu </a:t>
            </a:r>
            <a:r>
              <a:rPr lang="et-EE" dirty="0" smtClean="0"/>
              <a:t>eest!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39552" y="1816287"/>
            <a:ext cx="8368822" cy="4525963"/>
          </a:xfrm>
        </p:spPr>
        <p:txBody>
          <a:bodyPr/>
          <a:lstStyle/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17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766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988840"/>
            <a:ext cx="8280920" cy="2592288"/>
          </a:xfrm>
        </p:spPr>
        <p:txBody>
          <a:bodyPr>
            <a:normAutofit fontScale="90000"/>
          </a:bodyPr>
          <a:lstStyle/>
          <a:p>
            <a:r>
              <a:rPr lang="et-EE" sz="4900" dirty="0" smtClean="0">
                <a:solidFill>
                  <a:schemeClr val="accent5">
                    <a:lumMod val="75000"/>
                  </a:schemeClr>
                </a:solidFill>
              </a:rPr>
              <a:t>IFCC – Education and Management Division</a:t>
            </a:r>
            <a: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  <a:t>IFCC WG- LEPS: MQI-KP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>“Laboratory Errors and Patient Safety”</a:t>
            </a:r>
            <a:br>
              <a:rPr lang="et-EE" dirty="0" smtClean="0"/>
            </a:br>
            <a:r>
              <a:rPr lang="et-EE" dirty="0" smtClean="0"/>
              <a:t>Model of Quality Indicators: </a:t>
            </a:r>
            <a:br>
              <a:rPr lang="et-EE" dirty="0" smtClean="0"/>
            </a:br>
            <a:r>
              <a:rPr lang="et-EE" dirty="0" err="1" smtClean="0"/>
              <a:t>Key</a:t>
            </a:r>
            <a:r>
              <a:rPr lang="et-EE" dirty="0" smtClean="0"/>
              <a:t> </a:t>
            </a:r>
            <a:r>
              <a:rPr lang="et-EE" dirty="0" err="1" smtClean="0"/>
              <a:t>Processes</a:t>
            </a: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>2016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4869160"/>
            <a:ext cx="6400800" cy="1752600"/>
          </a:xfrm>
        </p:spPr>
        <p:txBody>
          <a:bodyPr>
            <a:normAutofit/>
          </a:bodyPr>
          <a:lstStyle/>
          <a:p>
            <a:r>
              <a:rPr lang="et-EE" dirty="0" smtClean="0"/>
              <a:t>         </a:t>
            </a:r>
          </a:p>
          <a:p>
            <a:endParaRPr lang="et-EE" dirty="0" smtClean="0"/>
          </a:p>
          <a:p>
            <a:r>
              <a:rPr lang="et-EE" dirty="0" smtClean="0">
                <a:hlinkClick r:id="rId3"/>
              </a:rPr>
              <a:t>www.ifcc-mqi.com</a:t>
            </a:r>
            <a:endParaRPr lang="et-EE" dirty="0"/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2</a:t>
            </a:fld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56633451"/>
              </p:ext>
            </p:extLst>
          </p:nvPr>
        </p:nvGraphicFramePr>
        <p:xfrm>
          <a:off x="323528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Bent-Up Arrow 9"/>
          <p:cNvSpPr/>
          <p:nvPr/>
        </p:nvSpPr>
        <p:spPr>
          <a:xfrm>
            <a:off x="1043608" y="5373216"/>
            <a:ext cx="2376264" cy="64807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27584" y="6021288"/>
            <a:ext cx="3600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dirty="0" smtClean="0"/>
              <a:t>Support processes</a:t>
            </a:r>
            <a:endParaRPr lang="en-GB" sz="3200" dirty="0"/>
          </a:p>
        </p:txBody>
      </p:sp>
      <p:sp>
        <p:nvSpPr>
          <p:cNvPr id="13" name="Bent-Up Arrow 12"/>
          <p:cNvSpPr/>
          <p:nvPr/>
        </p:nvSpPr>
        <p:spPr>
          <a:xfrm>
            <a:off x="6516216" y="3861048"/>
            <a:ext cx="2016224" cy="72008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588224" y="4653136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 smtClean="0"/>
              <a:t>Outcome </a:t>
            </a:r>
          </a:p>
          <a:p>
            <a:r>
              <a:rPr lang="et-EE" sz="2800" dirty="0" smtClean="0"/>
              <a:t>measures</a:t>
            </a:r>
            <a:endParaRPr lang="en-GB" sz="28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0"/>
            <a:ext cx="8316416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t-EE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t-EE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IFCC kvaliteedi indikaatorid, 2016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400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53 indikaatorit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4000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3</a:t>
            </a:fld>
            <a:endParaRPr lang="et-EE" dirty="0"/>
          </a:p>
        </p:txBody>
      </p:sp>
      <p:sp>
        <p:nvSpPr>
          <p:cNvPr id="2" name="TextBox 1"/>
          <p:cNvSpPr txBox="1"/>
          <p:nvPr/>
        </p:nvSpPr>
        <p:spPr>
          <a:xfrm>
            <a:off x="1175820" y="2587842"/>
            <a:ext cx="2872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dirty="0" smtClean="0"/>
              <a:t>Key processes</a:t>
            </a:r>
            <a:endParaRPr lang="et-E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29592239"/>
              </p:ext>
            </p:extLst>
          </p:nvPr>
        </p:nvGraphicFramePr>
        <p:xfrm>
          <a:off x="1524000" y="1397000"/>
          <a:ext cx="614434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t-EE" sz="4400" b="0" i="0" u="none" strike="noStrike" kern="1200" cap="none" spc="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IFCC </a:t>
            </a:r>
            <a:r>
              <a:rPr kumimoji="0" lang="et-EE" sz="4900" b="0" i="0" u="none" strike="noStrike" kern="1200" cap="none" spc="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kvaliteedi indikaatorid, 2016</a:t>
            </a:r>
            <a:endParaRPr kumimoji="0" lang="en-US" sz="4400" b="0" i="0" u="none" strike="noStrike" kern="1200" cap="none" spc="0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4</a:t>
            </a:fld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208295831"/>
              </p:ext>
            </p:extLst>
          </p:nvPr>
        </p:nvGraphicFramePr>
        <p:xfrm>
          <a:off x="-108520" y="1714376"/>
          <a:ext cx="950505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5</a:t>
            </a:fld>
            <a:endParaRPr lang="et-EE" dirty="0"/>
          </a:p>
        </p:txBody>
      </p:sp>
      <p:sp>
        <p:nvSpPr>
          <p:cNvPr id="4" name="Ristkülik 3"/>
          <p:cNvSpPr/>
          <p:nvPr/>
        </p:nvSpPr>
        <p:spPr>
          <a:xfrm>
            <a:off x="611560" y="908720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2000" b="1" dirty="0" smtClean="0"/>
              <a:t> IFCC kohustuslikud </a:t>
            </a:r>
            <a:r>
              <a:rPr lang="et-EE" sz="2000" b="1" dirty="0" err="1"/>
              <a:t>preanalüütilised</a:t>
            </a:r>
            <a:r>
              <a:rPr lang="et-EE" sz="2000" b="1" dirty="0"/>
              <a:t> kvaliteedi indikaatorid,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21195" y="980728"/>
            <a:ext cx="8229600" cy="1143000"/>
          </a:xfrm>
        </p:spPr>
        <p:txBody>
          <a:bodyPr>
            <a:noAutofit/>
          </a:bodyPr>
          <a:lstStyle/>
          <a:p>
            <a:r>
              <a:rPr lang="et-EE" sz="2800" dirty="0" smtClean="0"/>
              <a:t>EFLM  WG-PRE</a:t>
            </a:r>
            <a:br>
              <a:rPr lang="et-EE" sz="2800" dirty="0" smtClean="0"/>
            </a:br>
            <a:r>
              <a:rPr lang="et-EE" sz="2800" dirty="0" smtClean="0"/>
              <a:t>Joint EFLM-COLABIOCLI Recommendation for venous blood sampling</a:t>
            </a:r>
            <a:endParaRPr lang="et-EE" sz="2800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107503" y="3068960"/>
            <a:ext cx="885698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2400" dirty="0" smtClean="0"/>
              <a:t>Kvaliteedi indikaatorid: </a:t>
            </a:r>
          </a:p>
          <a:p>
            <a:r>
              <a:rPr lang="et-EE" sz="2400" dirty="0"/>
              <a:t>Patsiendi/proovinõu identifitseerimise </a:t>
            </a:r>
            <a:r>
              <a:rPr lang="et-EE" sz="2400" dirty="0" smtClean="0"/>
              <a:t>vead</a:t>
            </a:r>
            <a:endParaRPr lang="et-EE" sz="2400" dirty="0"/>
          </a:p>
          <a:p>
            <a:r>
              <a:rPr lang="et-EE" sz="2400" dirty="0" smtClean="0"/>
              <a:t>Proovinõu alatäidetud </a:t>
            </a:r>
          </a:p>
          <a:p>
            <a:r>
              <a:rPr lang="et-EE" sz="2400" dirty="0" smtClean="0"/>
              <a:t>Proovimaterjalis hüüve</a:t>
            </a:r>
            <a:endParaRPr lang="et-EE" sz="2400" dirty="0"/>
          </a:p>
          <a:p>
            <a:r>
              <a:rPr lang="et-EE" sz="2400" dirty="0" smtClean="0"/>
              <a:t>P</a:t>
            </a:r>
            <a:r>
              <a:rPr lang="et-EE" sz="2400" dirty="0" smtClean="0"/>
              <a:t>roovimaterjal hemolüütiline</a:t>
            </a:r>
            <a:endParaRPr lang="et-EE" sz="2400" dirty="0" smtClean="0"/>
          </a:p>
          <a:p>
            <a:r>
              <a:rPr lang="et-EE" sz="2400" dirty="0" smtClean="0">
                <a:solidFill>
                  <a:srgbClr val="FF0000"/>
                </a:solidFill>
              </a:rPr>
              <a:t>Proovimaterjal hemolüütiline, tellitud uus proovinõu</a:t>
            </a:r>
            <a:endParaRPr lang="et-EE" sz="2400" dirty="0" smtClean="0">
              <a:solidFill>
                <a:srgbClr val="FF0000"/>
              </a:solidFill>
            </a:endParaRP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6</a:t>
            </a:fld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637733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Clin Chem Lab Med 2018-0602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763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865" y="692696"/>
            <a:ext cx="8686800" cy="1143000"/>
          </a:xfrm>
        </p:spPr>
        <p:txBody>
          <a:bodyPr>
            <a:noAutofit/>
          </a:bodyPr>
          <a:lstStyle/>
          <a:p>
            <a:r>
              <a:rPr lang="et-EE" sz="3200" dirty="0" smtClean="0"/>
              <a:t> IFCC kohustuslikud analüütilised indikaatorid</a:t>
            </a:r>
            <a:r>
              <a:rPr lang="en-GB" sz="3200" dirty="0" smtClean="0">
                <a:solidFill>
                  <a:srgbClr val="FF0000"/>
                </a:solidFill>
              </a:rPr>
              <a:t/>
            </a:r>
            <a:br>
              <a:rPr lang="en-GB" sz="3200" dirty="0" smtClean="0">
                <a:solidFill>
                  <a:srgbClr val="FF0000"/>
                </a:solidFill>
              </a:rPr>
            </a:b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854" y="3068960"/>
            <a:ext cx="9036496" cy="55892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t-EE" sz="2000" dirty="0" smtClean="0"/>
              <a:t>Sisemise kontrollita analüüsid- Intra-IQC</a:t>
            </a:r>
            <a:endParaRPr lang="et-EE" sz="2000" dirty="0"/>
          </a:p>
          <a:p>
            <a:pPr>
              <a:lnSpc>
                <a:spcPct val="150000"/>
              </a:lnSpc>
            </a:pPr>
            <a:r>
              <a:rPr lang="et-EE" sz="2000" dirty="0"/>
              <a:t>Välise kontrollita </a:t>
            </a:r>
            <a:r>
              <a:rPr lang="et-EE" sz="2000" dirty="0" smtClean="0"/>
              <a:t>analüüsid-Intra-EQA</a:t>
            </a:r>
            <a:endParaRPr lang="et-EE" sz="2000" dirty="0"/>
          </a:p>
          <a:p>
            <a:pPr>
              <a:lnSpc>
                <a:spcPct val="150000"/>
              </a:lnSpc>
            </a:pPr>
            <a:r>
              <a:rPr lang="et-EE" sz="2000" dirty="0" smtClean="0"/>
              <a:t>Sisemise kontrolli piiridest läinud tulemused- Intra-UnIQC</a:t>
            </a:r>
            <a:endParaRPr lang="et-EE" sz="2000" dirty="0"/>
          </a:p>
          <a:p>
            <a:pPr>
              <a:lnSpc>
                <a:spcPct val="150000"/>
              </a:lnSpc>
            </a:pPr>
            <a:r>
              <a:rPr lang="et-EE" sz="2000" dirty="0" smtClean="0"/>
              <a:t>Välise kontrolli piiridest läinud tulemused- Intra-Unac</a:t>
            </a:r>
          </a:p>
          <a:p>
            <a:pPr>
              <a:buNone/>
            </a:pPr>
            <a:endParaRPr lang="et-EE" sz="2000" dirty="0" smtClean="0"/>
          </a:p>
          <a:p>
            <a:pPr>
              <a:buNone/>
            </a:pPr>
            <a:endParaRPr lang="et-EE" sz="2000" dirty="0" smtClean="0"/>
          </a:p>
          <a:p>
            <a:endParaRPr lang="et-EE" sz="2000" dirty="0" smtClean="0"/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7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3092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9027922" cy="1143000"/>
          </a:xfrm>
        </p:spPr>
        <p:txBody>
          <a:bodyPr>
            <a:noAutofit/>
          </a:bodyPr>
          <a:lstStyle/>
          <a:p>
            <a:r>
              <a:rPr lang="et-EE" sz="3200" dirty="0" smtClean="0"/>
              <a:t>IFCC kohustuslikud postanalüütilised indikaatorid </a:t>
            </a:r>
            <a:r>
              <a:rPr lang="et-EE" sz="3200" dirty="0" smtClean="0">
                <a:solidFill>
                  <a:srgbClr val="FF0000"/>
                </a:solidFill>
              </a:rPr>
              <a:t/>
            </a:r>
            <a:br>
              <a:rPr lang="et-EE" sz="3200" dirty="0" smtClean="0">
                <a:solidFill>
                  <a:srgbClr val="FF0000"/>
                </a:solidFill>
              </a:rPr>
            </a:b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012949"/>
            <a:ext cx="91440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t-EE" sz="2400" dirty="0" smtClean="0"/>
              <a:t>Analüüsi ringluse aja ületanud analüüsid- Post-OutTime</a:t>
            </a:r>
          </a:p>
          <a:p>
            <a:pPr marL="0" indent="0">
              <a:lnSpc>
                <a:spcPct val="150000"/>
              </a:lnSpc>
              <a:buNone/>
            </a:pPr>
            <a:endParaRPr lang="et-EE" sz="2400" dirty="0" smtClean="0"/>
          </a:p>
          <a:p>
            <a:pPr>
              <a:lnSpc>
                <a:spcPct val="110000"/>
              </a:lnSpc>
            </a:pPr>
            <a:r>
              <a:rPr lang="et-EE" sz="2400" dirty="0" err="1" smtClean="0"/>
              <a:t>cito</a:t>
            </a:r>
            <a:r>
              <a:rPr lang="et-EE" sz="2400" dirty="0" smtClean="0"/>
              <a:t>-  </a:t>
            </a:r>
            <a:r>
              <a:rPr lang="en-US" sz="2400" dirty="0" smtClean="0"/>
              <a:t>K⁺, Troponin, INR, WBC</a:t>
            </a:r>
            <a:r>
              <a:rPr lang="et-EE" sz="2400" dirty="0" smtClean="0"/>
              <a:t> analüüsi ringluse aeg, </a:t>
            </a:r>
            <a:r>
              <a:rPr lang="et-EE" sz="2400" dirty="0"/>
              <a:t>90th </a:t>
            </a:r>
            <a:r>
              <a:rPr lang="et-EE" sz="2400" dirty="0" smtClean="0"/>
              <a:t>protsentiil, minutites</a:t>
            </a:r>
          </a:p>
          <a:p>
            <a:pPr marL="0" indent="0">
              <a:lnSpc>
                <a:spcPct val="110000"/>
              </a:lnSpc>
              <a:buNone/>
            </a:pPr>
            <a:endParaRPr lang="et-EE" sz="2400" dirty="0" smtClean="0"/>
          </a:p>
          <a:p>
            <a:pPr>
              <a:lnSpc>
                <a:spcPct val="110000"/>
              </a:lnSpc>
            </a:pPr>
            <a:r>
              <a:rPr lang="et-EE" sz="2400" dirty="0" smtClean="0"/>
              <a:t>Analüüsi ringluse aja ületanud kriitilise väärtusega analüüsid- Post-CR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400" dirty="0" smtClean="0"/>
          </a:p>
          <a:p>
            <a:r>
              <a:rPr lang="et-EE" sz="2400" dirty="0" smtClean="0"/>
              <a:t>Muudetud </a:t>
            </a:r>
            <a:r>
              <a:rPr lang="et-EE" sz="2400" dirty="0"/>
              <a:t>tulemused- Post-RectRep </a:t>
            </a:r>
          </a:p>
          <a:p>
            <a:pPr>
              <a:buNone/>
            </a:pPr>
            <a:endParaRPr lang="et-EE" sz="2400" dirty="0" smtClean="0"/>
          </a:p>
          <a:p>
            <a:endParaRPr lang="et-EE" sz="2400" i="1" dirty="0" smtClean="0"/>
          </a:p>
          <a:p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698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853" y="56666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  <a:t>IFCC kvaliteedi indikaatorid</a:t>
            </a:r>
            <a:r>
              <a:rPr lang="et-EE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t-EE" dirty="0" smtClean="0">
                <a:solidFill>
                  <a:schemeClr val="accent5">
                    <a:lumMod val="75000"/>
                  </a:schemeClr>
                </a:solidFill>
              </a:rPr>
              <a:t>(olulised, soovituslikud, hinnatavad)</a:t>
            </a: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92" y="2204864"/>
            <a:ext cx="8964488" cy="4997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t-EE" sz="2400" dirty="0" smtClean="0"/>
              <a:t>Koolitused, koolituse tunnid/töötaja- Supp-Train</a:t>
            </a:r>
          </a:p>
          <a:p>
            <a:pPr>
              <a:lnSpc>
                <a:spcPct val="150000"/>
              </a:lnSpc>
            </a:pPr>
            <a:r>
              <a:rPr lang="et-EE" sz="2400" dirty="0" smtClean="0"/>
              <a:t>Kliendiga koostöö- Supp-Phys</a:t>
            </a:r>
          </a:p>
          <a:p>
            <a:pPr>
              <a:lnSpc>
                <a:spcPct val="150000"/>
              </a:lnSpc>
            </a:pPr>
            <a:r>
              <a:rPr lang="et-EE" sz="2400" dirty="0" smtClean="0"/>
              <a:t>Tõlgendusega vastused- Post-Comm</a:t>
            </a:r>
          </a:p>
          <a:p>
            <a:pPr>
              <a:lnSpc>
                <a:spcPct val="150000"/>
              </a:lnSpc>
            </a:pPr>
            <a:r>
              <a:rPr lang="et-EE" sz="2400" dirty="0" smtClean="0"/>
              <a:t>LIS </a:t>
            </a:r>
            <a:r>
              <a:rPr lang="et-EE" sz="2400" dirty="0"/>
              <a:t>seisakute </a:t>
            </a:r>
            <a:r>
              <a:rPr lang="et-EE" sz="2400" dirty="0" smtClean="0"/>
              <a:t>arv- Supp-</a:t>
            </a:r>
            <a:r>
              <a:rPr lang="et-EE" sz="2400" dirty="0" err="1" smtClean="0"/>
              <a:t>FailLIS</a:t>
            </a:r>
            <a:endParaRPr lang="et-EE" sz="2400" dirty="0" smtClean="0"/>
          </a:p>
          <a:p>
            <a:pPr>
              <a:lnSpc>
                <a:spcPct val="150000"/>
              </a:lnSpc>
            </a:pPr>
            <a:r>
              <a:rPr lang="et-EE" sz="2400" dirty="0"/>
              <a:t>Labori personali ohutus ja tervis: </a:t>
            </a:r>
            <a:r>
              <a:rPr lang="et-EE" sz="2400" dirty="0" err="1" smtClean="0"/>
              <a:t>Out-Inj</a:t>
            </a:r>
            <a:r>
              <a:rPr lang="et-EE" sz="2400" dirty="0"/>
              <a:t>, </a:t>
            </a:r>
            <a:r>
              <a:rPr lang="et-EE" sz="2400" dirty="0" err="1" smtClean="0"/>
              <a:t>Out-Adv</a:t>
            </a:r>
            <a:endParaRPr lang="et-EE" sz="2400" dirty="0" smtClean="0"/>
          </a:p>
          <a:p>
            <a:pPr>
              <a:lnSpc>
                <a:spcPct val="150000"/>
              </a:lnSpc>
            </a:pPr>
            <a:r>
              <a:rPr lang="et-EE" sz="2400" dirty="0"/>
              <a:t>Süstemaatilise veaga analüüsid- </a:t>
            </a:r>
            <a:r>
              <a:rPr lang="et-EE" sz="2400" dirty="0" err="1"/>
              <a:t>Out-InacR</a:t>
            </a:r>
            <a:endParaRPr lang="et-EE" sz="2400" dirty="0"/>
          </a:p>
          <a:p>
            <a:pPr marL="0" indent="0">
              <a:lnSpc>
                <a:spcPct val="150000"/>
              </a:lnSpc>
              <a:buNone/>
            </a:pPr>
            <a:endParaRPr lang="et-EE" sz="2400" dirty="0"/>
          </a:p>
          <a:p>
            <a:pPr>
              <a:lnSpc>
                <a:spcPct val="150000"/>
              </a:lnSpc>
            </a:pPr>
            <a:endParaRPr lang="et-EE" sz="2400" dirty="0" smtClean="0"/>
          </a:p>
          <a:p>
            <a:pPr>
              <a:lnSpc>
                <a:spcPct val="150000"/>
              </a:lnSpc>
            </a:pPr>
            <a:endParaRPr lang="et-EE" sz="2400" dirty="0"/>
          </a:p>
          <a:p>
            <a:pPr>
              <a:lnSpc>
                <a:spcPct val="150000"/>
              </a:lnSpc>
              <a:buNone/>
            </a:pPr>
            <a:endParaRPr lang="et-EE" sz="2400" dirty="0" smtClean="0"/>
          </a:p>
          <a:p>
            <a:pPr>
              <a:lnSpc>
                <a:spcPct val="150000"/>
              </a:lnSpc>
              <a:buNone/>
            </a:pPr>
            <a:endParaRPr lang="et-EE" sz="2400" dirty="0" smtClean="0"/>
          </a:p>
          <a:p>
            <a:pPr>
              <a:lnSpc>
                <a:spcPct val="150000"/>
              </a:lnSpc>
            </a:pPr>
            <a:endParaRPr lang="et-EE" sz="2400" dirty="0" smtClean="0"/>
          </a:p>
          <a:p>
            <a:pPr>
              <a:lnSpc>
                <a:spcPct val="150000"/>
              </a:lnSpc>
            </a:pPr>
            <a:endParaRPr lang="et-EE" sz="2400" dirty="0" smtClean="0"/>
          </a:p>
          <a:p>
            <a:pPr>
              <a:lnSpc>
                <a:spcPct val="150000"/>
              </a:lnSpc>
            </a:pPr>
            <a:endParaRPr lang="et-EE" sz="2400" dirty="0" smtClean="0"/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D43C9-6CD5-4D1D-AA4F-00C3731D106E}" type="slidenum">
              <a:rPr lang="et-EE" smtClean="0"/>
              <a:pPr/>
              <a:t>9</a:t>
            </a:fld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9125</TotalTime>
  <Words>693</Words>
  <Application>Microsoft Office PowerPoint</Application>
  <PresentationFormat>Ekraaniseanss (4:3)</PresentationFormat>
  <Paragraphs>149</Paragraphs>
  <Slides>17</Slides>
  <Notes>16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17</vt:i4>
      </vt:variant>
    </vt:vector>
  </HeadingPairs>
  <TitlesOfParts>
    <vt:vector size="21" baseType="lpstr">
      <vt:lpstr>Arial</vt:lpstr>
      <vt:lpstr>Calibri</vt:lpstr>
      <vt:lpstr>Gill Sans MT</vt:lpstr>
      <vt:lpstr>Office Theme</vt:lpstr>
      <vt:lpstr>                       6.05.2026            </vt:lpstr>
      <vt:lpstr>IFCC – Education and Management Division IFCC WG- LEPS: MQI-KP  “Laboratory Errors and Patient Safety” Model of Quality Indicators:  Key Processes 2016</vt:lpstr>
      <vt:lpstr>PowerPointi esitlus</vt:lpstr>
      <vt:lpstr>PowerPointi esitlus</vt:lpstr>
      <vt:lpstr>PowerPointi esitlus</vt:lpstr>
      <vt:lpstr>EFLM  WG-PRE Joint EFLM-COLABIOCLI Recommendation for venous blood sampling</vt:lpstr>
      <vt:lpstr> IFCC kohustuslikud analüütilised indikaatorid </vt:lpstr>
      <vt:lpstr>IFCC kohustuslikud postanalüütilised indikaatorid  </vt:lpstr>
      <vt:lpstr>IFCC kvaliteedi indikaatorid (olulised, soovituslikud, hinnatavad)</vt:lpstr>
      <vt:lpstr>IFCC – Education and Management Division IFCC WG- LEPS: MQI “Laboratory Errors and Patient Safety” Model of Quality Indicators (version 02)   </vt:lpstr>
      <vt:lpstr>PowerPointi esitlus</vt:lpstr>
      <vt:lpstr>PowerPointi esitlus</vt:lpstr>
      <vt:lpstr>IFCC olulised analüütilised indikaatorid, 2026 </vt:lpstr>
      <vt:lpstr>IFCC olulised postanalüütilised indikaatorid, 2026 </vt:lpstr>
      <vt:lpstr>IFCC olulised kvaliteedi indikaatorid, 6-2026</vt:lpstr>
      <vt:lpstr>IFCC – Education and Management Division IFCC WG- LEPS: MQI  “Laboratory Errors and Patient Safety” Model of Quality Indicators:    </vt:lpstr>
      <vt:lpstr>Tänan tähelepanu eest!</vt:lpstr>
    </vt:vector>
  </TitlesOfParts>
  <Company>Tartu Ülikooli Kliinikum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Kvaliteedi indikaatorid</dc:title>
  <dc:creator>agnes</dc:creator>
  <cp:lastModifiedBy>Agnes Ivanov</cp:lastModifiedBy>
  <cp:revision>739</cp:revision>
  <cp:lastPrinted>2019-08-21T08:59:35Z</cp:lastPrinted>
  <dcterms:created xsi:type="dcterms:W3CDTF">2012-08-13T06:33:38Z</dcterms:created>
  <dcterms:modified xsi:type="dcterms:W3CDTF">2026-05-04T13:07:24Z</dcterms:modified>
</cp:coreProperties>
</file>