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1"/>
  </p:notesMasterIdLst>
  <p:sldIdLst>
    <p:sldId id="263" r:id="rId2"/>
    <p:sldId id="264" r:id="rId3"/>
    <p:sldId id="268" r:id="rId4"/>
    <p:sldId id="269" r:id="rId5"/>
    <p:sldId id="270" r:id="rId6"/>
    <p:sldId id="275" r:id="rId7"/>
    <p:sldId id="274" r:id="rId8"/>
    <p:sldId id="271" r:id="rId9"/>
    <p:sldId id="265" r:id="rId10"/>
  </p:sldIdLst>
  <p:sldSz cx="12192000" cy="6858000"/>
  <p:notesSz cx="6797675" cy="9928225"/>
  <p:defaultTextStyle>
    <a:defPPr>
      <a:defRPr lang="en-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CC"/>
    <a:srgbClr val="249A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197"/>
    <p:restoredTop sz="84389" autoAdjust="0"/>
  </p:normalViewPr>
  <p:slideViewPr>
    <p:cSldViewPr snapToGrid="0">
      <p:cViewPr varScale="1">
        <p:scale>
          <a:sx n="100" d="100"/>
          <a:sy n="100" d="100"/>
        </p:scale>
        <p:origin x="96" y="4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EE"/>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DADA6392-1A62-574A-87B0-8D0C51672CC7}" type="datetimeFigureOut">
              <a:rPr lang="en-EE" smtClean="0"/>
              <a:t>04/30/2026</a:t>
            </a:fld>
            <a:endParaRPr lang="en-EE"/>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EE"/>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EE"/>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DB35E10C-7A7F-C24D-BD41-566BC8C3F720}" type="slidenum">
              <a:rPr lang="en-EE" smtClean="0"/>
              <a:t>‹#›</a:t>
            </a:fld>
            <a:endParaRPr lang="en-EE"/>
          </a:p>
        </p:txBody>
      </p:sp>
    </p:spTree>
    <p:extLst>
      <p:ext uri="{BB962C8B-B14F-4D97-AF65-F5344CB8AC3E}">
        <p14:creationId xmlns:p14="http://schemas.microsoft.com/office/powerpoint/2010/main" val="14379594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t-EE" sz="1600" dirty="0"/>
              <a:t>Kvaliteediindikaatoritega on laborites tegeldud juba pikemat aega. Patsiendiohutusjuhtumite raporteerimine muutus Eestis 2024. aasta lõpus kohustuslikuks, kuid laborites on patsienti mõjutavaid vigu mõõdetud ja analüüsitud juba aastaid kvaliteediindikaatorite kaudu. </a:t>
            </a:r>
            <a:endParaRPr lang="en-EE" sz="1600" dirty="0"/>
          </a:p>
        </p:txBody>
      </p:sp>
      <p:sp>
        <p:nvSpPr>
          <p:cNvPr id="4" name="Slide Number Placeholder 3"/>
          <p:cNvSpPr>
            <a:spLocks noGrp="1"/>
          </p:cNvSpPr>
          <p:nvPr>
            <p:ph type="sldNum" sz="quarter" idx="5"/>
          </p:nvPr>
        </p:nvSpPr>
        <p:spPr/>
        <p:txBody>
          <a:bodyPr/>
          <a:lstStyle/>
          <a:p>
            <a:fld id="{DB35E10C-7A7F-C24D-BD41-566BC8C3F720}" type="slidenum">
              <a:rPr lang="en-EE" smtClean="0"/>
              <a:t>1</a:t>
            </a:fld>
            <a:endParaRPr lang="en-EE"/>
          </a:p>
        </p:txBody>
      </p:sp>
    </p:spTree>
    <p:extLst>
      <p:ext uri="{BB962C8B-B14F-4D97-AF65-F5344CB8AC3E}">
        <p14:creationId xmlns:p14="http://schemas.microsoft.com/office/powerpoint/2010/main" val="9120017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sz="1600" dirty="0"/>
              <a:t>2008 aastal alustas tööd Rahvusvahelise Kliinilise Keemia ja Laboratoorse Meditsiini Föderatsiooni (IFCC) töörühm, mille tegevuse eesmärk ongi laboritele luua ühtne platvorm, kuidas patsiendiohutusega seotud probleeme kirjeldada. Fookus ongi kogu uuringuprotsessi katmine. Töögrupi poolt töötati välja kvaliteediindikaatorite mudel, mida uuendati viimati 2016.a. Loodud on ka spetsiaalne veebileht, kuhu laborid saavad kvaliteediindikaatorite tulemusi esitada.</a:t>
            </a:r>
          </a:p>
        </p:txBody>
      </p:sp>
      <p:sp>
        <p:nvSpPr>
          <p:cNvPr id="4" name="Slaidinumbri kohatäide 3"/>
          <p:cNvSpPr>
            <a:spLocks noGrp="1"/>
          </p:cNvSpPr>
          <p:nvPr>
            <p:ph type="sldNum" sz="quarter" idx="5"/>
          </p:nvPr>
        </p:nvSpPr>
        <p:spPr/>
        <p:txBody>
          <a:bodyPr/>
          <a:lstStyle/>
          <a:p>
            <a:fld id="{DB35E10C-7A7F-C24D-BD41-566BC8C3F720}" type="slidenum">
              <a:rPr lang="en-EE" smtClean="0"/>
              <a:t>2</a:t>
            </a:fld>
            <a:endParaRPr lang="en-EE"/>
          </a:p>
        </p:txBody>
      </p:sp>
    </p:spTree>
    <p:extLst>
      <p:ext uri="{BB962C8B-B14F-4D97-AF65-F5344CB8AC3E}">
        <p14:creationId xmlns:p14="http://schemas.microsoft.com/office/powerpoint/2010/main" val="1134175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sz="1600" dirty="0"/>
              <a:t>IFCC indikaatorid seatud nii, et katavad ära kogu uuringuprotsessi erinevad faasid. Ja samuti on need seatud tähtsuse järgi järjekorda lähtuvalt mõjust patsiendile. Seega võib öelda, et kvaliteediindikaatorid on otseselt seostatavad patsiendiohutuse näitajatega. Uuringueelsete protsesside indikaatorite fookus </a:t>
            </a:r>
            <a:r>
              <a:rPr lang="fi-FI" sz="1600" dirty="0"/>
              <a:t>on </a:t>
            </a:r>
            <a:r>
              <a:rPr lang="fi-FI" sz="1600" dirty="0" err="1"/>
              <a:t>patsiendi</a:t>
            </a:r>
            <a:r>
              <a:rPr lang="fi-FI" sz="1600" dirty="0"/>
              <a:t> ja </a:t>
            </a:r>
            <a:r>
              <a:rPr lang="fi-FI" sz="1600" dirty="0" err="1"/>
              <a:t>proovimaterjali</a:t>
            </a:r>
            <a:r>
              <a:rPr lang="fi-FI" sz="1600" dirty="0"/>
              <a:t> </a:t>
            </a:r>
            <a:r>
              <a:rPr lang="fi-FI" sz="1600" dirty="0" err="1"/>
              <a:t>tuvastamisel</a:t>
            </a:r>
            <a:r>
              <a:rPr lang="fi-FI" sz="1600" dirty="0"/>
              <a:t>, </a:t>
            </a:r>
            <a:r>
              <a:rPr lang="fi-FI" sz="1600" dirty="0" err="1"/>
              <a:t>tellimuste</a:t>
            </a:r>
            <a:r>
              <a:rPr lang="fi-FI" sz="1600" dirty="0"/>
              <a:t> </a:t>
            </a:r>
            <a:r>
              <a:rPr lang="fi-FI" sz="1600" dirty="0" err="1"/>
              <a:t>korrektsusel</a:t>
            </a:r>
            <a:r>
              <a:rPr lang="fi-FI" sz="1600" dirty="0"/>
              <a:t> ja </a:t>
            </a:r>
            <a:r>
              <a:rPr lang="fi-FI" sz="1600" dirty="0" err="1"/>
              <a:t>proovivõtu</a:t>
            </a:r>
            <a:r>
              <a:rPr lang="fi-FI" sz="1600" dirty="0"/>
              <a:t> </a:t>
            </a:r>
            <a:r>
              <a:rPr lang="fi-FI" sz="1600" dirty="0" err="1"/>
              <a:t>kvaliteedil</a:t>
            </a:r>
            <a:r>
              <a:rPr lang="et-EE" sz="1600" dirty="0"/>
              <a:t>. Hindamegi identifitseerimisega ja tellimuste tegemisega seotud eksimusi. Punasega märgitud identifitseerimise indikaator on nn "null-tolerantsi" indikaator. Mario </a:t>
            </a:r>
            <a:r>
              <a:rPr lang="et-EE" sz="1600" dirty="0" err="1"/>
              <a:t>Plebani</a:t>
            </a:r>
            <a:r>
              <a:rPr lang="et-EE" sz="1600" dirty="0"/>
              <a:t> käsitluses on see kriitilisim näitaja, kuna identifitseerimisviga on patsiendile kõige ohtlikum ja põhjustab otsest kahju.</a:t>
            </a:r>
          </a:p>
          <a:p>
            <a:endParaRPr lang="et-EE" dirty="0"/>
          </a:p>
        </p:txBody>
      </p:sp>
      <p:sp>
        <p:nvSpPr>
          <p:cNvPr id="4" name="Slaidinumbri kohatäide 3"/>
          <p:cNvSpPr>
            <a:spLocks noGrp="1"/>
          </p:cNvSpPr>
          <p:nvPr>
            <p:ph type="sldNum" sz="quarter" idx="5"/>
          </p:nvPr>
        </p:nvSpPr>
        <p:spPr/>
        <p:txBody>
          <a:bodyPr/>
          <a:lstStyle/>
          <a:p>
            <a:fld id="{DB35E10C-7A7F-C24D-BD41-566BC8C3F720}" type="slidenum">
              <a:rPr lang="en-EE" smtClean="0"/>
              <a:t>3</a:t>
            </a:fld>
            <a:endParaRPr lang="en-EE"/>
          </a:p>
        </p:txBody>
      </p:sp>
    </p:spTree>
    <p:extLst>
      <p:ext uri="{BB962C8B-B14F-4D97-AF65-F5344CB8AC3E}">
        <p14:creationId xmlns:p14="http://schemas.microsoft.com/office/powerpoint/2010/main" val="2716029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sz="1600" dirty="0"/>
              <a:t>Hindame ka erinevaid proovimaterjaliga seotud vigu. Vale proovimaterjal, vale proovinõu, vale kogus, proovimaterjali ja </a:t>
            </a:r>
            <a:r>
              <a:rPr lang="et-EE" sz="1600" dirty="0" err="1"/>
              <a:t>antikoagulandi</a:t>
            </a:r>
            <a:r>
              <a:rPr lang="et-EE" sz="1600" dirty="0"/>
              <a:t> suhe vale, valesti säilitatud materjal, saastunud proovimaterjalide arv mikrobioloogias. Hemolüüsi hindame automaatselt kõigil proovimaterjalidel, mis lähevad kliinilise keemia analüsaatorisse. Teistel üldjuhul vastavalt segavale mõjule. Eraldi üldisest hemolüüsi indikaatorist on meil veel indikaator nende proovimaterjalide kohta, milledest jäi hemolüüsi tõttu analüüs teostamata.</a:t>
            </a:r>
          </a:p>
          <a:p>
            <a:r>
              <a:rPr lang="et-EE" sz="1400" dirty="0" err="1"/>
              <a:t>Pre-WroTy</a:t>
            </a:r>
            <a:r>
              <a:rPr lang="et-EE" sz="1400" dirty="0"/>
              <a:t>: mõõdab valet tüüpi proovivõtuanumasse võetud proovide osakaalu (nt seerumi asemel EDTA, vale </a:t>
            </a:r>
            <a:r>
              <a:rPr lang="et-EE" sz="1400" dirty="0" err="1"/>
              <a:t>antikoagulant</a:t>
            </a:r>
            <a:r>
              <a:rPr lang="et-EE" sz="1400" dirty="0"/>
              <a:t>)</a:t>
            </a:r>
          </a:p>
          <a:p>
            <a:r>
              <a:rPr lang="et-EE" sz="1400" dirty="0" err="1"/>
              <a:t>Pre-WroCo</a:t>
            </a:r>
            <a:r>
              <a:rPr lang="et-EE" sz="1400" dirty="0"/>
              <a:t>: Proov on võetud täiesti valesse proovinõusse (steriilne materjal mittesteriilses, uriin verekatsutis) – proov täiesti kasutuskõlbmatu</a:t>
            </a:r>
          </a:p>
        </p:txBody>
      </p:sp>
      <p:sp>
        <p:nvSpPr>
          <p:cNvPr id="4" name="Slaidinumbri kohatäide 3"/>
          <p:cNvSpPr>
            <a:spLocks noGrp="1"/>
          </p:cNvSpPr>
          <p:nvPr>
            <p:ph type="sldNum" sz="quarter" idx="5"/>
          </p:nvPr>
        </p:nvSpPr>
        <p:spPr/>
        <p:txBody>
          <a:bodyPr/>
          <a:lstStyle/>
          <a:p>
            <a:fld id="{DB35E10C-7A7F-C24D-BD41-566BC8C3F720}" type="slidenum">
              <a:rPr lang="en-EE" smtClean="0"/>
              <a:t>4</a:t>
            </a:fld>
            <a:endParaRPr lang="en-EE"/>
          </a:p>
        </p:txBody>
      </p:sp>
    </p:spTree>
    <p:extLst>
      <p:ext uri="{BB962C8B-B14F-4D97-AF65-F5344CB8AC3E}">
        <p14:creationId xmlns:p14="http://schemas.microsoft.com/office/powerpoint/2010/main" val="2063393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sz="1600" dirty="0"/>
              <a:t>Uuringuprotsesside indikaatorite fookus on mõõtmiste täpsusel. Varem oli IFCC-l ka indikaator CV tulemuste kohta. Hinnati nende uuringute arvu, millede CV ületab eesmärgiks seatud väärtust. Hindame seda jätkuvalt. </a:t>
            </a:r>
          </a:p>
          <a:p>
            <a:r>
              <a:rPr lang="et-EE" sz="1600" dirty="0"/>
              <a:t>Uuringujärgsete protsesside fookus on tulemuste edastamisel. Ringlusaegasid tuleb IFCC-</a:t>
            </a:r>
            <a:r>
              <a:rPr lang="et-EE" sz="1600" dirty="0" err="1"/>
              <a:t>le</a:t>
            </a:r>
            <a:r>
              <a:rPr lang="et-EE" sz="1600" dirty="0"/>
              <a:t> edastada kolm korda aastas, kuid laboris hindan neid igakuiselt. Väga oluline indikaator on ka muudetud vastuste osakaal. </a:t>
            </a:r>
          </a:p>
          <a:p>
            <a:r>
              <a:rPr lang="et-EE" sz="1200" dirty="0"/>
              <a:t>Post-</a:t>
            </a:r>
            <a:r>
              <a:rPr lang="et-EE" sz="1200" dirty="0" err="1"/>
              <a:t>RectRep</a:t>
            </a:r>
            <a:r>
              <a:rPr lang="et-EE" sz="1200" dirty="0"/>
              <a:t>: vale patsient, vale tellija, vale tulemus, vale referentsvahemik</a:t>
            </a:r>
          </a:p>
          <a:p>
            <a:r>
              <a:rPr lang="et-EE" sz="1200" dirty="0" err="1"/>
              <a:t>Out-InacR</a:t>
            </a:r>
            <a:r>
              <a:rPr lang="et-EE" sz="1200" dirty="0"/>
              <a:t>: ainult tulemuse muutmine. </a:t>
            </a:r>
            <a:r>
              <a:rPr lang="et-EE" sz="1200" dirty="0" err="1"/>
              <a:t>Out‑InacR</a:t>
            </a:r>
            <a:r>
              <a:rPr lang="et-EE" sz="1200" dirty="0"/>
              <a:t> kirjeldab tegelikult laboritulemuse alusel tehtud ebaõiget kliinilist reaktsiooni, millel on potentsiaalne või tegelik mõju patsiendi ohutusele. Oleme registreerinud, kuigi ei tea, kas tegelikult tehti valesid otsuseid.</a:t>
            </a:r>
          </a:p>
        </p:txBody>
      </p:sp>
      <p:sp>
        <p:nvSpPr>
          <p:cNvPr id="4" name="Slaidinumbri kohatäide 3"/>
          <p:cNvSpPr>
            <a:spLocks noGrp="1"/>
          </p:cNvSpPr>
          <p:nvPr>
            <p:ph type="sldNum" sz="quarter" idx="5"/>
          </p:nvPr>
        </p:nvSpPr>
        <p:spPr/>
        <p:txBody>
          <a:bodyPr/>
          <a:lstStyle/>
          <a:p>
            <a:fld id="{DB35E10C-7A7F-C24D-BD41-566BC8C3F720}" type="slidenum">
              <a:rPr lang="en-EE" smtClean="0"/>
              <a:t>5</a:t>
            </a:fld>
            <a:endParaRPr lang="en-EE"/>
          </a:p>
        </p:txBody>
      </p:sp>
    </p:spTree>
    <p:extLst>
      <p:ext uri="{BB962C8B-B14F-4D97-AF65-F5344CB8AC3E}">
        <p14:creationId xmlns:p14="http://schemas.microsoft.com/office/powerpoint/2010/main" val="3647412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sz="1600" dirty="0"/>
              <a:t>Labori infosüsteem võimaldab meil hinnata kogu uuringuprotsessi ringlusaega ja samuti üksikult ka erinevate etappide aja aritmeetilist keskmist, mediaani ja 90-protsetniili. Hindan igakuiselt. Kasutame 90-protsentiili arvestust nii nagu soovitab ka IFCC. Graafikul on toodud K märtsikuu andmed. On näha, kuidas erinevalt hinnatud ajad erinevad. Keskmine aeg on üsna petlik, kuna on olnud palju kiiresti väljastatud tulemusi ja andmed on vasakule kaldu ning seetõttu on keskmine ringlusaeg madal. Paljud juhtumid ~40% on keskmisest ajast aga tegelikult pikemad. 90-protsentiili aeg annab realistlikuma ülevaate</a:t>
            </a:r>
            <a:r>
              <a:rPr lang="fi-FI" sz="1600" dirty="0"/>
              <a:t> </a:t>
            </a:r>
            <a:r>
              <a:rPr lang="et-EE" sz="1600" dirty="0"/>
              <a:t>- </a:t>
            </a:r>
            <a:r>
              <a:rPr lang="fi-FI" sz="1600" dirty="0" err="1"/>
              <a:t>näitab</a:t>
            </a:r>
            <a:r>
              <a:rPr lang="fi-FI" sz="1600" dirty="0"/>
              <a:t> </a:t>
            </a:r>
            <a:r>
              <a:rPr lang="fi-FI" sz="1600" dirty="0" err="1"/>
              <a:t>aega</a:t>
            </a:r>
            <a:r>
              <a:rPr lang="fi-FI" sz="1600" dirty="0"/>
              <a:t>, </a:t>
            </a:r>
            <a:r>
              <a:rPr lang="fi-FI" sz="1600" dirty="0" err="1"/>
              <a:t>millest</a:t>
            </a:r>
            <a:r>
              <a:rPr lang="fi-FI" sz="1600" dirty="0"/>
              <a:t> kiiremini </a:t>
            </a:r>
            <a:r>
              <a:rPr lang="fi-FI" sz="1600" dirty="0" err="1"/>
              <a:t>valmib</a:t>
            </a:r>
            <a:r>
              <a:rPr lang="fi-FI" sz="1600" dirty="0"/>
              <a:t> 90% </a:t>
            </a:r>
            <a:r>
              <a:rPr lang="et-EE" sz="1600" dirty="0"/>
              <a:t>analüüsid</a:t>
            </a:r>
            <a:r>
              <a:rPr lang="fi-FI" sz="1600" dirty="0" err="1"/>
              <a:t>est</a:t>
            </a:r>
            <a:r>
              <a:rPr lang="et-EE" sz="1600" dirty="0"/>
              <a:t>, 10% tulemustest tehakse kauem.</a:t>
            </a:r>
          </a:p>
        </p:txBody>
      </p:sp>
      <p:sp>
        <p:nvSpPr>
          <p:cNvPr id="4" name="Slaidinumbri kohatäide 3"/>
          <p:cNvSpPr>
            <a:spLocks noGrp="1"/>
          </p:cNvSpPr>
          <p:nvPr>
            <p:ph type="sldNum" sz="quarter" idx="5"/>
          </p:nvPr>
        </p:nvSpPr>
        <p:spPr/>
        <p:txBody>
          <a:bodyPr/>
          <a:lstStyle/>
          <a:p>
            <a:fld id="{DB35E10C-7A7F-C24D-BD41-566BC8C3F720}" type="slidenum">
              <a:rPr lang="en-EE" smtClean="0"/>
              <a:t>6</a:t>
            </a:fld>
            <a:endParaRPr lang="en-EE"/>
          </a:p>
        </p:txBody>
      </p:sp>
    </p:spTree>
    <p:extLst>
      <p:ext uri="{BB962C8B-B14F-4D97-AF65-F5344CB8AC3E}">
        <p14:creationId xmlns:p14="http://schemas.microsoft.com/office/powerpoint/2010/main" val="8425662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sz="1600" dirty="0"/>
              <a:t>Kvaliteediindikaatorite aastakokkuvõttes koostan iga indikaatori kohta sellise koondi, milles on andmed aastate lõikes võrrelduna nii IFCC grupi tulemustega kui ka ELMÜ poolt kvaliteediindikaatoritele seatud eesmärkidega. Sellisel kujul aruanne võimaldab ülevaatlikult hinnata tulemusi aastate lõikes. </a:t>
            </a:r>
            <a:r>
              <a:rPr lang="et-EE" sz="1600" dirty="0" err="1"/>
              <a:t>Hemolüüsunud</a:t>
            </a:r>
            <a:r>
              <a:rPr lang="et-EE" sz="1600" dirty="0"/>
              <a:t> proovimaterjalide kohta teen aruande ka tellijate/klientide kaupa. </a:t>
            </a:r>
          </a:p>
          <a:p>
            <a:r>
              <a:rPr lang="et-EE" sz="1600" dirty="0"/>
              <a:t>Indikaatoreid hinnatakse lisaks laborile veel ka patoloogiaüksuses, verekeskuses. Samuti hinnatakse transfusioonraviga seotud indikaatoreid.</a:t>
            </a:r>
          </a:p>
          <a:p>
            <a:endParaRPr lang="et-EE" dirty="0"/>
          </a:p>
        </p:txBody>
      </p:sp>
      <p:sp>
        <p:nvSpPr>
          <p:cNvPr id="4" name="Slaidinumbri kohatäide 3"/>
          <p:cNvSpPr>
            <a:spLocks noGrp="1"/>
          </p:cNvSpPr>
          <p:nvPr>
            <p:ph type="sldNum" sz="quarter" idx="5"/>
          </p:nvPr>
        </p:nvSpPr>
        <p:spPr/>
        <p:txBody>
          <a:bodyPr/>
          <a:lstStyle/>
          <a:p>
            <a:fld id="{DB35E10C-7A7F-C24D-BD41-566BC8C3F720}" type="slidenum">
              <a:rPr lang="en-EE" smtClean="0"/>
              <a:t>7</a:t>
            </a:fld>
            <a:endParaRPr lang="en-EE"/>
          </a:p>
        </p:txBody>
      </p:sp>
    </p:spTree>
    <p:extLst>
      <p:ext uri="{BB962C8B-B14F-4D97-AF65-F5344CB8AC3E}">
        <p14:creationId xmlns:p14="http://schemas.microsoft.com/office/powerpoint/2010/main" val="3145804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sz="1600" dirty="0"/>
              <a:t>Oleme edastanud indikaatoreid alates 2015. aastast. Oma labori tulemusi saab võrrelda teiste laboritega, mis võimaldab tuvastada nn varjatud riske, mida kohapeal ei pruugi märgata. Igakuiselt sisestan indikaatorite tulemused koondtabelisse. See võimaldab koheselt märgata, kui tulemus erineb varasematest tulemustest oluliselt. Vajadusel saab analüüsida, mis on seda põhjustanud.</a:t>
            </a:r>
          </a:p>
          <a:p>
            <a:r>
              <a:rPr lang="et-EE" sz="1600" dirty="0"/>
              <a:t>Probleemid: Mis andmeid ja kuidas neid saame, IT lahendused laborites erinevad. Kas laborid edastavad standardiseeritud tulemusi? Osalejaid võiks palju rohkem olla. Eestisiseselt võiks samuti tulemusi laborite vahel võrrelda. IFCC protokollidest on näha, et enim edastatakse identifitseerimisega seotud indikaatoreid, proovimaterjali vähesusega ja puudumisega seotud indikaatoreid ja hemolüüsi kohta käivaid indikaatoreid. Andmeid nende kohta üle 300.</a:t>
            </a:r>
          </a:p>
          <a:p>
            <a:r>
              <a:rPr lang="et-EE" sz="1600" dirty="0"/>
              <a:t>Me Pärnus loodame igatahes uuele infosüsteemile, mis võimaldab paremini indikaatoreid kaardistada ja mõõta. </a:t>
            </a:r>
          </a:p>
        </p:txBody>
      </p:sp>
      <p:sp>
        <p:nvSpPr>
          <p:cNvPr id="4" name="Slaidinumbri kohatäide 3"/>
          <p:cNvSpPr>
            <a:spLocks noGrp="1"/>
          </p:cNvSpPr>
          <p:nvPr>
            <p:ph type="sldNum" sz="quarter" idx="5"/>
          </p:nvPr>
        </p:nvSpPr>
        <p:spPr/>
        <p:txBody>
          <a:bodyPr/>
          <a:lstStyle/>
          <a:p>
            <a:fld id="{DB35E10C-7A7F-C24D-BD41-566BC8C3F720}" type="slidenum">
              <a:rPr lang="en-EE" smtClean="0"/>
              <a:t>8</a:t>
            </a:fld>
            <a:endParaRPr lang="en-EE"/>
          </a:p>
        </p:txBody>
      </p:sp>
    </p:spTree>
    <p:extLst>
      <p:ext uri="{BB962C8B-B14F-4D97-AF65-F5344CB8AC3E}">
        <p14:creationId xmlns:p14="http://schemas.microsoft.com/office/powerpoint/2010/main" val="15377600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sz="1600" dirty="0"/>
              <a:t>See pilt võtab visuaalselt kokku, kuidas standardi põhimõtted, kvaliteediindikaatorid ja patsiendiohutus laboris omavahel seotud on. Laborites mõõdame ja hindame oma tegelikku toimivust. Selleks ongi kvaliteediindikaatorid, mida tuleb analüüsida ja tõlgendada, järeldusi teha. Pildil kajastuvad veel mittevastavused, juurpõhjuste otsimine. Juurpõhjuste puul ilusasti toodud, et viga võib olla seadmes, koolituses, tööprotsessis või nende koosmõjus. Kõik need sammud teenivad üht eesmärki: patsiendiohutuse tagamist.</a:t>
            </a:r>
          </a:p>
        </p:txBody>
      </p:sp>
      <p:sp>
        <p:nvSpPr>
          <p:cNvPr id="4" name="Slaidinumbri kohatäide 3"/>
          <p:cNvSpPr>
            <a:spLocks noGrp="1"/>
          </p:cNvSpPr>
          <p:nvPr>
            <p:ph type="sldNum" sz="quarter" idx="5"/>
          </p:nvPr>
        </p:nvSpPr>
        <p:spPr/>
        <p:txBody>
          <a:bodyPr/>
          <a:lstStyle/>
          <a:p>
            <a:fld id="{DB35E10C-7A7F-C24D-BD41-566BC8C3F720}" type="slidenum">
              <a:rPr lang="en-EE" smtClean="0"/>
              <a:t>9</a:t>
            </a:fld>
            <a:endParaRPr lang="en-EE"/>
          </a:p>
        </p:txBody>
      </p:sp>
    </p:spTree>
    <p:extLst>
      <p:ext uri="{BB962C8B-B14F-4D97-AF65-F5344CB8AC3E}">
        <p14:creationId xmlns:p14="http://schemas.microsoft.com/office/powerpoint/2010/main" val="34240633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A1FD840-F829-5A6E-7F83-47BA7ACC719E}"/>
              </a:ext>
            </a:extLst>
          </p:cNvPr>
          <p:cNvSpPr>
            <a:spLocks noGrp="1"/>
          </p:cNvSpPr>
          <p:nvPr>
            <p:ph type="sldNum" sz="quarter" idx="12"/>
          </p:nvPr>
        </p:nvSpPr>
        <p:spPr>
          <a:xfrm>
            <a:off x="9152628" y="6215443"/>
            <a:ext cx="2743200" cy="365125"/>
          </a:xfrm>
          <a:prstGeom prst="rect">
            <a:avLst/>
          </a:prstGeom>
        </p:spPr>
        <p:txBody>
          <a:bodyPr/>
          <a:lstStyle>
            <a:lvl1pPr algn="r">
              <a:defRPr/>
            </a:lvl1pPr>
          </a:lstStyle>
          <a:p>
            <a:fld id="{2DAF7F5F-4716-FC41-B42E-A9B5416C3228}" type="slidenum">
              <a:rPr lang="en-EE" smtClean="0"/>
              <a:pPr/>
              <a:t>‹#›</a:t>
            </a:fld>
            <a:endParaRPr lang="en-EE"/>
          </a:p>
        </p:txBody>
      </p:sp>
      <p:sp>
        <p:nvSpPr>
          <p:cNvPr id="10" name="Rectangle 9">
            <a:extLst>
              <a:ext uri="{FF2B5EF4-FFF2-40B4-BE49-F238E27FC236}">
                <a16:creationId xmlns:a16="http://schemas.microsoft.com/office/drawing/2014/main" id="{58BAC5A6-6EBF-4C6E-FDC6-2DF7BDA33985}"/>
              </a:ext>
            </a:extLst>
          </p:cNvPr>
          <p:cNvSpPr/>
          <p:nvPr userDrawn="1"/>
        </p:nvSpPr>
        <p:spPr>
          <a:xfrm>
            <a:off x="-18512"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dirty="0"/>
          </a:p>
        </p:txBody>
      </p:sp>
      <p:sp>
        <p:nvSpPr>
          <p:cNvPr id="2" name="Title 1">
            <a:extLst>
              <a:ext uri="{FF2B5EF4-FFF2-40B4-BE49-F238E27FC236}">
                <a16:creationId xmlns:a16="http://schemas.microsoft.com/office/drawing/2014/main" id="{5D8E1486-627C-CDE9-88BC-323F98BC18BE}"/>
              </a:ext>
            </a:extLst>
          </p:cNvPr>
          <p:cNvSpPr>
            <a:spLocks noGrp="1"/>
          </p:cNvSpPr>
          <p:nvPr>
            <p:ph type="ctrTitle" hasCustomPrompt="1"/>
          </p:nvPr>
        </p:nvSpPr>
        <p:spPr>
          <a:xfrm>
            <a:off x="827049" y="4226947"/>
            <a:ext cx="10537902" cy="1593989"/>
          </a:xfrm>
          <a:prstGeom prst="rect">
            <a:avLst/>
          </a:prstGeom>
        </p:spPr>
        <p:txBody>
          <a:bodyPr anchor="t"/>
          <a:lstStyle>
            <a:lvl1pPr algn="ctr">
              <a:defRPr sz="6000" b="1">
                <a:latin typeface="Arial" panose="020B0604020202020204" pitchFamily="34" charset="0"/>
                <a:cs typeface="Arial" panose="020B0604020202020204" pitchFamily="34" charset="0"/>
              </a:defRPr>
            </a:lvl1pPr>
          </a:lstStyle>
          <a:p>
            <a:r>
              <a:rPr lang="en-GB" dirty="0"/>
              <a:t>CLICK TO EDIT MASTER TITLE STYLE</a:t>
            </a:r>
            <a:endParaRPr lang="en-EE" dirty="0"/>
          </a:p>
        </p:txBody>
      </p:sp>
      <p:pic>
        <p:nvPicPr>
          <p:cNvPr id="8" name="Picture 7">
            <a:extLst>
              <a:ext uri="{FF2B5EF4-FFF2-40B4-BE49-F238E27FC236}">
                <a16:creationId xmlns:a16="http://schemas.microsoft.com/office/drawing/2014/main" id="{1F24199F-7ACF-3D62-CB6E-FF27C562D4BF}"/>
              </a:ext>
            </a:extLst>
          </p:cNvPr>
          <p:cNvPicPr>
            <a:picLocks noChangeAspect="1"/>
          </p:cNvPicPr>
          <p:nvPr userDrawn="1"/>
        </p:nvPicPr>
        <p:blipFill>
          <a:blip r:embed="rId2"/>
          <a:stretch>
            <a:fillRect/>
          </a:stretch>
        </p:blipFill>
        <p:spPr>
          <a:xfrm>
            <a:off x="9942797" y="5833091"/>
            <a:ext cx="1549400" cy="698500"/>
          </a:xfrm>
          <a:prstGeom prst="rect">
            <a:avLst/>
          </a:prstGeom>
        </p:spPr>
      </p:pic>
      <p:sp>
        <p:nvSpPr>
          <p:cNvPr id="14" name="Picture Placeholder 2">
            <a:extLst>
              <a:ext uri="{FF2B5EF4-FFF2-40B4-BE49-F238E27FC236}">
                <a16:creationId xmlns:a16="http://schemas.microsoft.com/office/drawing/2014/main" id="{5F9B46DC-6F55-1233-B464-98616157BD40}"/>
              </a:ext>
            </a:extLst>
          </p:cNvPr>
          <p:cNvSpPr>
            <a:spLocks noGrp="1"/>
          </p:cNvSpPr>
          <p:nvPr>
            <p:ph type="pic" idx="1"/>
          </p:nvPr>
        </p:nvSpPr>
        <p:spPr>
          <a:xfrm>
            <a:off x="706321" y="5283947"/>
            <a:ext cx="1260000" cy="1260000"/>
          </a:xfrm>
          <a:prstGeom prst="ellipse">
            <a:avLst/>
          </a:prstGeom>
          <a:ln>
            <a:no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EE" dirty="0"/>
          </a:p>
        </p:txBody>
      </p:sp>
      <p:sp>
        <p:nvSpPr>
          <p:cNvPr id="15" name="Text Placeholder 2">
            <a:extLst>
              <a:ext uri="{FF2B5EF4-FFF2-40B4-BE49-F238E27FC236}">
                <a16:creationId xmlns:a16="http://schemas.microsoft.com/office/drawing/2014/main" id="{3EA9971F-6E47-762B-35CF-191FE866721C}"/>
              </a:ext>
            </a:extLst>
          </p:cNvPr>
          <p:cNvSpPr>
            <a:spLocks noGrp="1"/>
          </p:cNvSpPr>
          <p:nvPr>
            <p:ph type="body" idx="13"/>
          </p:nvPr>
        </p:nvSpPr>
        <p:spPr>
          <a:xfrm>
            <a:off x="1997543" y="6042426"/>
            <a:ext cx="6825954" cy="501521"/>
          </a:xfrm>
          <a:prstGeom prst="rect">
            <a:avLst/>
          </a:prstGeom>
        </p:spPr>
        <p:txBody>
          <a:bodyPr/>
          <a:lstStyle>
            <a:lvl1pPr marL="0" indent="0" algn="l">
              <a:buNone/>
              <a:defRPr sz="2000" b="1">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dirty="0"/>
              <a:t>Click to edit Master text styles</a:t>
            </a:r>
          </a:p>
        </p:txBody>
      </p:sp>
      <p:pic>
        <p:nvPicPr>
          <p:cNvPr id="4" name="Picture 3" descr="Pärnu Haigla hoome Ristiku tänaval">
            <a:extLst>
              <a:ext uri="{FF2B5EF4-FFF2-40B4-BE49-F238E27FC236}">
                <a16:creationId xmlns:a16="http://schemas.microsoft.com/office/drawing/2014/main" id="{7A9D50F0-D3C4-11A9-C1D1-2D66431F2E08}"/>
              </a:ext>
            </a:extLst>
          </p:cNvPr>
          <p:cNvPicPr>
            <a:picLocks noChangeAspect="1"/>
          </p:cNvPicPr>
          <p:nvPr userDrawn="1"/>
        </p:nvPicPr>
        <p:blipFill>
          <a:blip r:embed="rId3"/>
          <a:stretch>
            <a:fillRect/>
          </a:stretch>
        </p:blipFill>
        <p:spPr>
          <a:xfrm>
            <a:off x="706321" y="385022"/>
            <a:ext cx="10791917" cy="3447418"/>
          </a:xfrm>
          <a:prstGeom prst="rect">
            <a:avLst/>
          </a:prstGeom>
        </p:spPr>
      </p:pic>
    </p:spTree>
    <p:extLst>
      <p:ext uri="{BB962C8B-B14F-4D97-AF65-F5344CB8AC3E}">
        <p14:creationId xmlns:p14="http://schemas.microsoft.com/office/powerpoint/2010/main" val="405054354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A1FD840-F829-5A6E-7F83-47BA7ACC719E}"/>
              </a:ext>
            </a:extLst>
          </p:cNvPr>
          <p:cNvSpPr>
            <a:spLocks noGrp="1"/>
          </p:cNvSpPr>
          <p:nvPr>
            <p:ph type="sldNum" sz="quarter" idx="12"/>
          </p:nvPr>
        </p:nvSpPr>
        <p:spPr>
          <a:xfrm>
            <a:off x="9152628" y="6215443"/>
            <a:ext cx="2743200" cy="365125"/>
          </a:xfrm>
          <a:prstGeom prst="rect">
            <a:avLst/>
          </a:prstGeom>
        </p:spPr>
        <p:txBody>
          <a:bodyPr/>
          <a:lstStyle>
            <a:lvl1pPr algn="r">
              <a:defRPr/>
            </a:lvl1pPr>
          </a:lstStyle>
          <a:p>
            <a:fld id="{2DAF7F5F-4716-FC41-B42E-A9B5416C3228}" type="slidenum">
              <a:rPr lang="en-EE" smtClean="0"/>
              <a:pPr/>
              <a:t>‹#›</a:t>
            </a:fld>
            <a:endParaRPr lang="en-EE"/>
          </a:p>
        </p:txBody>
      </p:sp>
      <p:sp>
        <p:nvSpPr>
          <p:cNvPr id="10" name="Rectangle 9">
            <a:extLst>
              <a:ext uri="{FF2B5EF4-FFF2-40B4-BE49-F238E27FC236}">
                <a16:creationId xmlns:a16="http://schemas.microsoft.com/office/drawing/2014/main" id="{58BAC5A6-6EBF-4C6E-FDC6-2DF7BDA33985}"/>
              </a:ext>
            </a:extLst>
          </p:cNvPr>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EE"/>
          </a:p>
        </p:txBody>
      </p:sp>
      <p:sp>
        <p:nvSpPr>
          <p:cNvPr id="2" name="Title 1">
            <a:extLst>
              <a:ext uri="{FF2B5EF4-FFF2-40B4-BE49-F238E27FC236}">
                <a16:creationId xmlns:a16="http://schemas.microsoft.com/office/drawing/2014/main" id="{5D8E1486-627C-CDE9-88BC-323F98BC18BE}"/>
              </a:ext>
            </a:extLst>
          </p:cNvPr>
          <p:cNvSpPr>
            <a:spLocks noGrp="1"/>
          </p:cNvSpPr>
          <p:nvPr>
            <p:ph type="ctrTitle" hasCustomPrompt="1"/>
          </p:nvPr>
        </p:nvSpPr>
        <p:spPr>
          <a:xfrm>
            <a:off x="827049" y="4047926"/>
            <a:ext cx="10537902" cy="1593989"/>
          </a:xfrm>
          <a:prstGeom prst="rect">
            <a:avLst/>
          </a:prstGeom>
        </p:spPr>
        <p:txBody>
          <a:bodyPr anchor="t"/>
          <a:lstStyle>
            <a:lvl1pPr algn="ctr">
              <a:defRPr sz="6000" b="1">
                <a:latin typeface="Arial" panose="020B0604020202020204" pitchFamily="34" charset="0"/>
                <a:cs typeface="Arial" panose="020B0604020202020204" pitchFamily="34" charset="0"/>
              </a:defRPr>
            </a:lvl1pPr>
          </a:lstStyle>
          <a:p>
            <a:r>
              <a:rPr lang="en-GB" dirty="0"/>
              <a:t>CLICK TO EDIT MASTER TITLE STYLE</a:t>
            </a:r>
            <a:endParaRPr lang="en-EE" dirty="0"/>
          </a:p>
        </p:txBody>
      </p:sp>
      <p:pic>
        <p:nvPicPr>
          <p:cNvPr id="8" name="Picture 7">
            <a:extLst>
              <a:ext uri="{FF2B5EF4-FFF2-40B4-BE49-F238E27FC236}">
                <a16:creationId xmlns:a16="http://schemas.microsoft.com/office/drawing/2014/main" id="{1F24199F-7ACF-3D62-CB6E-FF27C562D4BF}"/>
              </a:ext>
            </a:extLst>
          </p:cNvPr>
          <p:cNvPicPr>
            <a:picLocks noChangeAspect="1"/>
          </p:cNvPicPr>
          <p:nvPr userDrawn="1"/>
        </p:nvPicPr>
        <p:blipFill>
          <a:blip r:embed="rId2"/>
          <a:stretch>
            <a:fillRect/>
          </a:stretch>
        </p:blipFill>
        <p:spPr>
          <a:xfrm>
            <a:off x="9942797" y="5833091"/>
            <a:ext cx="1549400" cy="698500"/>
          </a:xfrm>
          <a:prstGeom prst="rect">
            <a:avLst/>
          </a:prstGeom>
        </p:spPr>
      </p:pic>
      <p:sp>
        <p:nvSpPr>
          <p:cNvPr id="12" name="Picture Placeholder 2">
            <a:extLst>
              <a:ext uri="{FF2B5EF4-FFF2-40B4-BE49-F238E27FC236}">
                <a16:creationId xmlns:a16="http://schemas.microsoft.com/office/drawing/2014/main" id="{E6C99179-FBCF-5B8B-3E57-F136EF3CA537}"/>
              </a:ext>
            </a:extLst>
          </p:cNvPr>
          <p:cNvSpPr>
            <a:spLocks noGrp="1"/>
          </p:cNvSpPr>
          <p:nvPr>
            <p:ph type="pic" idx="1"/>
          </p:nvPr>
        </p:nvSpPr>
        <p:spPr>
          <a:xfrm>
            <a:off x="706321" y="5283947"/>
            <a:ext cx="1260000" cy="1260000"/>
          </a:xfrm>
          <a:prstGeom prst="ellipse">
            <a:avLst/>
          </a:prstGeom>
          <a:ln>
            <a:solidFill>
              <a:schemeClr val="accent6"/>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EE" dirty="0"/>
          </a:p>
        </p:txBody>
      </p:sp>
      <p:sp>
        <p:nvSpPr>
          <p:cNvPr id="14" name="Text Placeholder 2">
            <a:extLst>
              <a:ext uri="{FF2B5EF4-FFF2-40B4-BE49-F238E27FC236}">
                <a16:creationId xmlns:a16="http://schemas.microsoft.com/office/drawing/2014/main" id="{5AD2D300-823F-67C0-90FC-49C0782ED945}"/>
              </a:ext>
            </a:extLst>
          </p:cNvPr>
          <p:cNvSpPr>
            <a:spLocks noGrp="1"/>
          </p:cNvSpPr>
          <p:nvPr>
            <p:ph type="body" idx="13"/>
          </p:nvPr>
        </p:nvSpPr>
        <p:spPr>
          <a:xfrm>
            <a:off x="2024301" y="6079047"/>
            <a:ext cx="5624555" cy="501521"/>
          </a:xfrm>
          <a:prstGeom prst="rect">
            <a:avLst/>
          </a:prstGeom>
        </p:spPr>
        <p:txBody>
          <a:bodyPr/>
          <a:lstStyle>
            <a:lvl1pPr marL="0" indent="0" algn="l">
              <a:buNone/>
              <a:defRPr sz="2000" b="1">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pic>
        <p:nvPicPr>
          <p:cNvPr id="5" name="Picture 4" descr="Pärnu Haigla hoone öises valguses">
            <a:extLst>
              <a:ext uri="{FF2B5EF4-FFF2-40B4-BE49-F238E27FC236}">
                <a16:creationId xmlns:a16="http://schemas.microsoft.com/office/drawing/2014/main" id="{92605301-A322-D874-E809-A3D68B305A75}"/>
              </a:ext>
            </a:extLst>
          </p:cNvPr>
          <p:cNvPicPr>
            <a:picLocks noChangeAspect="1"/>
          </p:cNvPicPr>
          <p:nvPr userDrawn="1"/>
        </p:nvPicPr>
        <p:blipFill>
          <a:blip r:embed="rId3"/>
          <a:stretch>
            <a:fillRect/>
          </a:stretch>
        </p:blipFill>
        <p:spPr>
          <a:xfrm>
            <a:off x="706321" y="397009"/>
            <a:ext cx="10785876" cy="3295684"/>
          </a:xfrm>
          <a:prstGeom prst="rect">
            <a:avLst/>
          </a:prstGeom>
        </p:spPr>
      </p:pic>
    </p:spTree>
    <p:extLst>
      <p:ext uri="{BB962C8B-B14F-4D97-AF65-F5344CB8AC3E}">
        <p14:creationId xmlns:p14="http://schemas.microsoft.com/office/powerpoint/2010/main" val="4141231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969C7-85C0-390B-CD53-E90AE9EAB61E}"/>
              </a:ext>
            </a:extLst>
          </p:cNvPr>
          <p:cNvSpPr>
            <a:spLocks noGrp="1"/>
          </p:cNvSpPr>
          <p:nvPr>
            <p:ph type="title" hasCustomPrompt="1"/>
          </p:nvPr>
        </p:nvSpPr>
        <p:spPr>
          <a:xfrm>
            <a:off x="838200" y="681038"/>
            <a:ext cx="10515600" cy="1144588"/>
          </a:xfrm>
          <a:prstGeom prst="rect">
            <a:avLst/>
          </a:prstGeom>
        </p:spPr>
        <p:txBody>
          <a:bodyPr>
            <a:normAutofit/>
          </a:bodyPr>
          <a:lstStyle>
            <a:lvl1pPr>
              <a:defRPr sz="3600" b="1">
                <a:solidFill>
                  <a:schemeClr val="accent1"/>
                </a:solidFill>
                <a:latin typeface="Arial" panose="020B0604020202020204" pitchFamily="34" charset="0"/>
                <a:cs typeface="Arial" panose="020B0604020202020204" pitchFamily="34" charset="0"/>
              </a:defRPr>
            </a:lvl1pPr>
          </a:lstStyle>
          <a:p>
            <a:r>
              <a:rPr lang="en-GB" dirty="0"/>
              <a:t>CLICK TO EDIT MASTER TITLE STYLE</a:t>
            </a:r>
            <a:endParaRPr lang="en-EE" dirty="0"/>
          </a:p>
        </p:txBody>
      </p:sp>
      <p:sp>
        <p:nvSpPr>
          <p:cNvPr id="3" name="Content Placeholder 2">
            <a:extLst>
              <a:ext uri="{FF2B5EF4-FFF2-40B4-BE49-F238E27FC236}">
                <a16:creationId xmlns:a16="http://schemas.microsoft.com/office/drawing/2014/main" id="{6B812CD8-3A0F-6BB6-59A2-251F36AAB0BF}"/>
              </a:ext>
            </a:extLst>
          </p:cNvPr>
          <p:cNvSpPr>
            <a:spLocks noGrp="1"/>
          </p:cNvSpPr>
          <p:nvPr>
            <p:ph idx="1"/>
          </p:nvPr>
        </p:nvSpPr>
        <p:spPr>
          <a:xfrm>
            <a:off x="838200" y="1825625"/>
            <a:ext cx="10515600" cy="4351338"/>
          </a:xfrm>
          <a:prstGeom prst="rect">
            <a:avLst/>
          </a:prstGeom>
        </p:spPr>
        <p:txBody>
          <a:bodyPr/>
          <a:lstStyle>
            <a:lvl1pPr>
              <a:defRPr sz="20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EE" dirty="0"/>
          </a:p>
        </p:txBody>
      </p:sp>
      <p:sp>
        <p:nvSpPr>
          <p:cNvPr id="6" name="Slide Number Placeholder 5">
            <a:extLst>
              <a:ext uri="{FF2B5EF4-FFF2-40B4-BE49-F238E27FC236}">
                <a16:creationId xmlns:a16="http://schemas.microsoft.com/office/drawing/2014/main" id="{23B3F7E9-0601-73B4-B481-4790E6E7A6BA}"/>
              </a:ext>
            </a:extLst>
          </p:cNvPr>
          <p:cNvSpPr>
            <a:spLocks noGrp="1"/>
          </p:cNvSpPr>
          <p:nvPr>
            <p:ph type="sldNum" sz="quarter" idx="12"/>
          </p:nvPr>
        </p:nvSpPr>
        <p:spPr>
          <a:xfrm>
            <a:off x="8610600" y="6356350"/>
            <a:ext cx="2743200" cy="365125"/>
          </a:xfrm>
          <a:prstGeom prst="rect">
            <a:avLst/>
          </a:prstGeom>
        </p:spPr>
        <p:txBody>
          <a:bodyPr/>
          <a:lstStyle>
            <a:lvl1pPr algn="r">
              <a:defRPr>
                <a:latin typeface="Arial" panose="020B0604020202020204" pitchFamily="34" charset="0"/>
                <a:cs typeface="Arial" panose="020B0604020202020204" pitchFamily="34" charset="0"/>
              </a:defRPr>
            </a:lvl1pPr>
          </a:lstStyle>
          <a:p>
            <a:fld id="{2DAF7F5F-4716-FC41-B42E-A9B5416C3228}" type="slidenum">
              <a:rPr lang="en-EE" smtClean="0"/>
              <a:pPr/>
              <a:t>‹#›</a:t>
            </a:fld>
            <a:endParaRPr lang="en-EE" dirty="0"/>
          </a:p>
        </p:txBody>
      </p:sp>
    </p:spTree>
    <p:extLst>
      <p:ext uri="{BB962C8B-B14F-4D97-AF65-F5344CB8AC3E}">
        <p14:creationId xmlns:p14="http://schemas.microsoft.com/office/powerpoint/2010/main" val="1222200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A99299-0FD4-34BB-D67E-D5B07392D6FB}"/>
              </a:ext>
            </a:extLst>
          </p:cNvPr>
          <p:cNvSpPr>
            <a:spLocks noGrp="1"/>
          </p:cNvSpPr>
          <p:nvPr>
            <p:ph type="title" hasCustomPrompt="1"/>
          </p:nvPr>
        </p:nvSpPr>
        <p:spPr>
          <a:xfrm>
            <a:off x="831850" y="1709738"/>
            <a:ext cx="10515600" cy="2852737"/>
          </a:xfrm>
          <a:prstGeom prst="rect">
            <a:avLst/>
          </a:prstGeom>
        </p:spPr>
        <p:txBody>
          <a:bodyPr anchor="b"/>
          <a:lstStyle>
            <a:lvl1pPr algn="ctr">
              <a:defRPr sz="4400" b="1">
                <a:solidFill>
                  <a:schemeClr val="accent1"/>
                </a:solidFill>
                <a:latin typeface="Arial" panose="020B0604020202020204" pitchFamily="34" charset="0"/>
                <a:cs typeface="Arial" panose="020B0604020202020204" pitchFamily="34" charset="0"/>
              </a:defRPr>
            </a:lvl1pPr>
          </a:lstStyle>
          <a:p>
            <a:r>
              <a:rPr lang="en-GB" dirty="0"/>
              <a:t>CLICK TO EDIT MASTER TITLE STYLE</a:t>
            </a:r>
            <a:endParaRPr lang="en-EE" dirty="0"/>
          </a:p>
        </p:txBody>
      </p:sp>
      <p:sp>
        <p:nvSpPr>
          <p:cNvPr id="3" name="Text Placeholder 2">
            <a:extLst>
              <a:ext uri="{FF2B5EF4-FFF2-40B4-BE49-F238E27FC236}">
                <a16:creationId xmlns:a16="http://schemas.microsoft.com/office/drawing/2014/main" id="{4A78BB97-8321-AA4B-0C6D-07618C808C49}"/>
              </a:ext>
            </a:extLst>
          </p:cNvPr>
          <p:cNvSpPr>
            <a:spLocks noGrp="1"/>
          </p:cNvSpPr>
          <p:nvPr>
            <p:ph type="body" idx="1"/>
          </p:nvPr>
        </p:nvSpPr>
        <p:spPr>
          <a:xfrm>
            <a:off x="831850" y="4589463"/>
            <a:ext cx="10515600" cy="1500187"/>
          </a:xfrm>
          <a:prstGeom prst="rect">
            <a:avLst/>
          </a:prstGeom>
        </p:spPr>
        <p:txBody>
          <a:bodyPr/>
          <a:lstStyle>
            <a:lvl1pPr marL="0" indent="0" algn="ctr">
              <a:buNone/>
              <a:defRPr sz="2400">
                <a:solidFill>
                  <a:schemeClr val="accent5"/>
                </a:solidFill>
                <a:latin typeface="Arial" panose="020B0604020202020204" pitchFamily="34" charset="0"/>
                <a:cs typeface="Arial" panose="020B0604020202020204"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7" name="Slide Number Placeholder 5">
            <a:extLst>
              <a:ext uri="{FF2B5EF4-FFF2-40B4-BE49-F238E27FC236}">
                <a16:creationId xmlns:a16="http://schemas.microsoft.com/office/drawing/2014/main" id="{D78CCF13-5C36-8DEC-BF3F-8C49CAEE57A1}"/>
              </a:ext>
            </a:extLst>
          </p:cNvPr>
          <p:cNvSpPr>
            <a:spLocks noGrp="1"/>
          </p:cNvSpPr>
          <p:nvPr>
            <p:ph type="sldNum" sz="quarter" idx="12"/>
          </p:nvPr>
        </p:nvSpPr>
        <p:spPr>
          <a:xfrm>
            <a:off x="8610600" y="6356350"/>
            <a:ext cx="2743200" cy="365125"/>
          </a:xfrm>
          <a:prstGeom prst="rect">
            <a:avLst/>
          </a:prstGeom>
        </p:spPr>
        <p:txBody>
          <a:bodyPr/>
          <a:lstStyle>
            <a:lvl1pPr algn="r">
              <a:defRPr>
                <a:latin typeface="Arial" panose="020B0604020202020204" pitchFamily="34" charset="0"/>
                <a:cs typeface="Arial" panose="020B0604020202020204" pitchFamily="34" charset="0"/>
              </a:defRPr>
            </a:lvl1pPr>
          </a:lstStyle>
          <a:p>
            <a:fld id="{2DAF7F5F-4716-FC41-B42E-A9B5416C3228}" type="slidenum">
              <a:rPr lang="en-EE" smtClean="0"/>
              <a:pPr/>
              <a:t>‹#›</a:t>
            </a:fld>
            <a:endParaRPr lang="en-EE" dirty="0"/>
          </a:p>
        </p:txBody>
      </p:sp>
    </p:spTree>
    <p:extLst>
      <p:ext uri="{BB962C8B-B14F-4D97-AF65-F5344CB8AC3E}">
        <p14:creationId xmlns:p14="http://schemas.microsoft.com/office/powerpoint/2010/main" val="18534533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A4DA11-90C9-B8FB-CFB5-0E352804F49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solidFill>
                  <a:schemeClr val="tx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F127F289-DBDD-2BF8-9C79-FFE643F7AADF}"/>
              </a:ext>
            </a:extLst>
          </p:cNvPr>
          <p:cNvSpPr>
            <a:spLocks noGrp="1"/>
          </p:cNvSpPr>
          <p:nvPr>
            <p:ph sz="half" idx="2"/>
          </p:nvPr>
        </p:nvSpPr>
        <p:spPr>
          <a:xfrm>
            <a:off x="839788" y="2505075"/>
            <a:ext cx="5157787" cy="3684588"/>
          </a:xfrm>
          <a:prstGeom prst="rect">
            <a:avLst/>
          </a:prstGeo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EE"/>
          </a:p>
        </p:txBody>
      </p:sp>
      <p:sp>
        <p:nvSpPr>
          <p:cNvPr id="5" name="Text Placeholder 4">
            <a:extLst>
              <a:ext uri="{FF2B5EF4-FFF2-40B4-BE49-F238E27FC236}">
                <a16:creationId xmlns:a16="http://schemas.microsoft.com/office/drawing/2014/main" id="{DB8C98D0-BDF6-F1F0-AECF-8340C78DC2B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solidFill>
                  <a:schemeClr val="tx1"/>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A59E21D-C29E-17C3-30A1-5CE1D21246E4}"/>
              </a:ext>
            </a:extLst>
          </p:cNvPr>
          <p:cNvSpPr>
            <a:spLocks noGrp="1"/>
          </p:cNvSpPr>
          <p:nvPr>
            <p:ph sz="quarter" idx="4"/>
          </p:nvPr>
        </p:nvSpPr>
        <p:spPr>
          <a:xfrm>
            <a:off x="6172200" y="2505075"/>
            <a:ext cx="5183188" cy="3684588"/>
          </a:xfrm>
          <a:prstGeom prst="rect">
            <a:avLst/>
          </a:prstGeo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EE" dirty="0"/>
          </a:p>
        </p:txBody>
      </p:sp>
      <p:sp>
        <p:nvSpPr>
          <p:cNvPr id="10" name="Slide Number Placeholder 5">
            <a:extLst>
              <a:ext uri="{FF2B5EF4-FFF2-40B4-BE49-F238E27FC236}">
                <a16:creationId xmlns:a16="http://schemas.microsoft.com/office/drawing/2014/main" id="{9105D599-4657-3C1E-8753-0F3770B1B5AC}"/>
              </a:ext>
            </a:extLst>
          </p:cNvPr>
          <p:cNvSpPr>
            <a:spLocks noGrp="1"/>
          </p:cNvSpPr>
          <p:nvPr>
            <p:ph type="sldNum" sz="quarter" idx="12"/>
          </p:nvPr>
        </p:nvSpPr>
        <p:spPr>
          <a:xfrm>
            <a:off x="8610600" y="6356350"/>
            <a:ext cx="2743200" cy="365125"/>
          </a:xfrm>
          <a:prstGeom prst="rect">
            <a:avLst/>
          </a:prstGeom>
        </p:spPr>
        <p:txBody>
          <a:bodyPr/>
          <a:lstStyle>
            <a:lvl1pPr algn="r">
              <a:defRPr>
                <a:latin typeface="Arial" panose="020B0604020202020204" pitchFamily="34" charset="0"/>
                <a:cs typeface="Arial" panose="020B0604020202020204" pitchFamily="34" charset="0"/>
              </a:defRPr>
            </a:lvl1pPr>
          </a:lstStyle>
          <a:p>
            <a:fld id="{2DAF7F5F-4716-FC41-B42E-A9B5416C3228}" type="slidenum">
              <a:rPr lang="en-EE" smtClean="0"/>
              <a:pPr/>
              <a:t>‹#›</a:t>
            </a:fld>
            <a:endParaRPr lang="en-EE" dirty="0"/>
          </a:p>
        </p:txBody>
      </p:sp>
      <p:sp>
        <p:nvSpPr>
          <p:cNvPr id="11" name="Title 1">
            <a:extLst>
              <a:ext uri="{FF2B5EF4-FFF2-40B4-BE49-F238E27FC236}">
                <a16:creationId xmlns:a16="http://schemas.microsoft.com/office/drawing/2014/main" id="{F562DC67-7D6E-879F-9FEB-4E81CF296146}"/>
              </a:ext>
            </a:extLst>
          </p:cNvPr>
          <p:cNvSpPr>
            <a:spLocks noGrp="1"/>
          </p:cNvSpPr>
          <p:nvPr>
            <p:ph type="title" hasCustomPrompt="1"/>
          </p:nvPr>
        </p:nvSpPr>
        <p:spPr>
          <a:xfrm>
            <a:off x="838200" y="681038"/>
            <a:ext cx="10515600" cy="1144588"/>
          </a:xfrm>
          <a:prstGeom prst="rect">
            <a:avLst/>
          </a:prstGeom>
        </p:spPr>
        <p:txBody>
          <a:bodyPr>
            <a:normAutofit/>
          </a:bodyPr>
          <a:lstStyle>
            <a:lvl1pPr>
              <a:defRPr sz="3600" b="1">
                <a:solidFill>
                  <a:schemeClr val="accent1"/>
                </a:solidFill>
                <a:latin typeface="Arial" panose="020B0604020202020204" pitchFamily="34" charset="0"/>
                <a:cs typeface="Arial" panose="020B0604020202020204" pitchFamily="34" charset="0"/>
              </a:defRPr>
            </a:lvl1pPr>
          </a:lstStyle>
          <a:p>
            <a:r>
              <a:rPr lang="en-GB" dirty="0"/>
              <a:t>CLICK TO EDIT MASTER TITLE STYLE</a:t>
            </a:r>
            <a:endParaRPr lang="en-EE" dirty="0"/>
          </a:p>
        </p:txBody>
      </p:sp>
    </p:spTree>
    <p:extLst>
      <p:ext uri="{BB962C8B-B14F-4D97-AF65-F5344CB8AC3E}">
        <p14:creationId xmlns:p14="http://schemas.microsoft.com/office/powerpoint/2010/main" val="498274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B6CA9AE-EA8D-8599-F077-A10F6F6966C6}"/>
              </a:ext>
            </a:extLst>
          </p:cNvPr>
          <p:cNvSpPr>
            <a:spLocks noGrp="1"/>
          </p:cNvSpPr>
          <p:nvPr>
            <p:ph type="sldNum" sz="quarter" idx="12"/>
          </p:nvPr>
        </p:nvSpPr>
        <p:spPr>
          <a:xfrm>
            <a:off x="8610600" y="6356350"/>
            <a:ext cx="2743200" cy="365125"/>
          </a:xfrm>
          <a:prstGeom prst="rect">
            <a:avLst/>
          </a:prstGeom>
        </p:spPr>
        <p:txBody>
          <a:bodyPr/>
          <a:lstStyle>
            <a:lvl1pPr algn="r">
              <a:defRPr>
                <a:latin typeface="Arial" panose="020B0604020202020204" pitchFamily="34" charset="0"/>
                <a:cs typeface="Arial" panose="020B0604020202020204" pitchFamily="34" charset="0"/>
              </a:defRPr>
            </a:lvl1pPr>
          </a:lstStyle>
          <a:p>
            <a:fld id="{2DAF7F5F-4716-FC41-B42E-A9B5416C3228}" type="slidenum">
              <a:rPr lang="en-EE" smtClean="0"/>
              <a:pPr/>
              <a:t>‹#›</a:t>
            </a:fld>
            <a:endParaRPr lang="en-EE" dirty="0"/>
          </a:p>
        </p:txBody>
      </p:sp>
      <p:sp>
        <p:nvSpPr>
          <p:cNvPr id="6" name="Title 1">
            <a:extLst>
              <a:ext uri="{FF2B5EF4-FFF2-40B4-BE49-F238E27FC236}">
                <a16:creationId xmlns:a16="http://schemas.microsoft.com/office/drawing/2014/main" id="{AB252613-8D5B-1522-BB82-FC595D2572B2}"/>
              </a:ext>
            </a:extLst>
          </p:cNvPr>
          <p:cNvSpPr txBox="1">
            <a:spLocks/>
          </p:cNvSpPr>
          <p:nvPr userDrawn="1"/>
        </p:nvSpPr>
        <p:spPr>
          <a:xfrm>
            <a:off x="838200" y="681038"/>
            <a:ext cx="10515600" cy="1144588"/>
          </a:xfrm>
          <a:prstGeom prst="rect">
            <a:avLst/>
          </a:prstGeom>
        </p:spPr>
        <p:txBody>
          <a:bodyPr>
            <a:normAutofit/>
          </a:bodyPr>
          <a:lstStyle>
            <a:lvl1pPr algn="l" defTabSz="914400" rtl="0" eaLnBrk="1" latinLnBrk="0" hangingPunct="1">
              <a:lnSpc>
                <a:spcPct val="90000"/>
              </a:lnSpc>
              <a:spcBef>
                <a:spcPct val="0"/>
              </a:spcBef>
              <a:buNone/>
              <a:defRPr sz="3600" b="1" kern="1200">
                <a:solidFill>
                  <a:schemeClr val="accent1"/>
                </a:solidFill>
                <a:latin typeface="Arial" panose="020B0604020202020204" pitchFamily="34" charset="0"/>
                <a:ea typeface="+mj-ea"/>
                <a:cs typeface="Arial" panose="020B0604020202020204" pitchFamily="34" charset="0"/>
              </a:defRPr>
            </a:lvl1pPr>
          </a:lstStyle>
          <a:p>
            <a:r>
              <a:rPr lang="en-GB"/>
              <a:t>CLICK TO EDIT MASTER TITLE STYLE</a:t>
            </a:r>
            <a:endParaRPr lang="en-EE" dirty="0"/>
          </a:p>
        </p:txBody>
      </p:sp>
    </p:spTree>
    <p:extLst>
      <p:ext uri="{BB962C8B-B14F-4D97-AF65-F5344CB8AC3E}">
        <p14:creationId xmlns:p14="http://schemas.microsoft.com/office/powerpoint/2010/main" val="2990979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BEE6E55-E8E6-3EE0-CCFD-3DA851B35F75}"/>
              </a:ext>
            </a:extLst>
          </p:cNvPr>
          <p:cNvSpPr>
            <a:spLocks noGrp="1"/>
          </p:cNvSpPr>
          <p:nvPr>
            <p:ph type="sldNum" sz="quarter" idx="12"/>
          </p:nvPr>
        </p:nvSpPr>
        <p:spPr>
          <a:xfrm>
            <a:off x="8610600" y="6356350"/>
            <a:ext cx="2743200" cy="365125"/>
          </a:xfrm>
          <a:prstGeom prst="rect">
            <a:avLst/>
          </a:prstGeom>
        </p:spPr>
        <p:txBody>
          <a:bodyPr/>
          <a:lstStyle>
            <a:lvl1pPr algn="r">
              <a:defRPr>
                <a:latin typeface="Arial" panose="020B0604020202020204" pitchFamily="34" charset="0"/>
                <a:cs typeface="Arial" panose="020B0604020202020204" pitchFamily="34" charset="0"/>
              </a:defRPr>
            </a:lvl1pPr>
          </a:lstStyle>
          <a:p>
            <a:fld id="{2DAF7F5F-4716-FC41-B42E-A9B5416C3228}" type="slidenum">
              <a:rPr lang="en-EE" smtClean="0"/>
              <a:pPr/>
              <a:t>‹#›</a:t>
            </a:fld>
            <a:endParaRPr lang="en-EE"/>
          </a:p>
        </p:txBody>
      </p:sp>
    </p:spTree>
    <p:extLst>
      <p:ext uri="{BB962C8B-B14F-4D97-AF65-F5344CB8AC3E}">
        <p14:creationId xmlns:p14="http://schemas.microsoft.com/office/powerpoint/2010/main" val="8191801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087CC-06C9-3D21-FD8D-9ED96895C4EB}"/>
              </a:ext>
            </a:extLst>
          </p:cNvPr>
          <p:cNvSpPr>
            <a:spLocks noGrp="1"/>
          </p:cNvSpPr>
          <p:nvPr>
            <p:ph type="title"/>
          </p:nvPr>
        </p:nvSpPr>
        <p:spPr>
          <a:xfrm>
            <a:off x="839788" y="1288752"/>
            <a:ext cx="4904362" cy="1049412"/>
          </a:xfrm>
          <a:prstGeom prst="rect">
            <a:avLst/>
          </a:prstGeom>
        </p:spPr>
        <p:txBody>
          <a:bodyPr anchor="t"/>
          <a:lstStyle>
            <a:lvl1pPr>
              <a:defRPr sz="3200" b="1">
                <a:latin typeface="Arial" panose="020B0604020202020204" pitchFamily="34" charset="0"/>
                <a:cs typeface="Arial" panose="020B0604020202020204" pitchFamily="34" charset="0"/>
              </a:defRPr>
            </a:lvl1pPr>
          </a:lstStyle>
          <a:p>
            <a:r>
              <a:rPr lang="en-GB"/>
              <a:t>Click to edit Master title style</a:t>
            </a:r>
            <a:endParaRPr lang="en-EE"/>
          </a:p>
        </p:txBody>
      </p:sp>
      <p:sp>
        <p:nvSpPr>
          <p:cNvPr id="3" name="Picture Placeholder 2">
            <a:extLst>
              <a:ext uri="{FF2B5EF4-FFF2-40B4-BE49-F238E27FC236}">
                <a16:creationId xmlns:a16="http://schemas.microsoft.com/office/drawing/2014/main" id="{896EE0BA-38CC-871A-03DB-AFFEB83E9225}"/>
              </a:ext>
            </a:extLst>
          </p:cNvPr>
          <p:cNvSpPr>
            <a:spLocks noGrp="1"/>
          </p:cNvSpPr>
          <p:nvPr>
            <p:ph type="pic" idx="1"/>
          </p:nvPr>
        </p:nvSpPr>
        <p:spPr>
          <a:xfrm>
            <a:off x="6447852" y="1288752"/>
            <a:ext cx="4907535" cy="4580236"/>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EE" dirty="0"/>
          </a:p>
        </p:txBody>
      </p:sp>
      <p:sp>
        <p:nvSpPr>
          <p:cNvPr id="4" name="Text Placeholder 3">
            <a:extLst>
              <a:ext uri="{FF2B5EF4-FFF2-40B4-BE49-F238E27FC236}">
                <a16:creationId xmlns:a16="http://schemas.microsoft.com/office/drawing/2014/main" id="{018B1B03-ABC3-C12C-4455-00AD5C3B8E1F}"/>
              </a:ext>
            </a:extLst>
          </p:cNvPr>
          <p:cNvSpPr>
            <a:spLocks noGrp="1"/>
          </p:cNvSpPr>
          <p:nvPr>
            <p:ph type="body" sz="half" idx="2"/>
          </p:nvPr>
        </p:nvSpPr>
        <p:spPr>
          <a:xfrm>
            <a:off x="839788" y="2338164"/>
            <a:ext cx="4904362" cy="3530824"/>
          </a:xfrm>
          <a:prstGeom prst="rect">
            <a:avLst/>
          </a:prstGeo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a:t>Click to edit Master text styles</a:t>
            </a:r>
          </a:p>
        </p:txBody>
      </p:sp>
      <p:sp>
        <p:nvSpPr>
          <p:cNvPr id="7" name="Slide Number Placeholder 6">
            <a:extLst>
              <a:ext uri="{FF2B5EF4-FFF2-40B4-BE49-F238E27FC236}">
                <a16:creationId xmlns:a16="http://schemas.microsoft.com/office/drawing/2014/main" id="{34EE3C45-06B8-E5A5-D568-67D6C0C5A793}"/>
              </a:ext>
            </a:extLst>
          </p:cNvPr>
          <p:cNvSpPr>
            <a:spLocks noGrp="1"/>
          </p:cNvSpPr>
          <p:nvPr>
            <p:ph type="sldNum" sz="quarter" idx="12"/>
          </p:nvPr>
        </p:nvSpPr>
        <p:spPr>
          <a:xfrm>
            <a:off x="8610600" y="6356350"/>
            <a:ext cx="2743200" cy="365125"/>
          </a:xfrm>
          <a:prstGeom prst="rect">
            <a:avLst/>
          </a:prstGeom>
        </p:spPr>
        <p:txBody>
          <a:bodyPr/>
          <a:lstStyle>
            <a:lvl1pPr algn="r">
              <a:defRPr>
                <a:latin typeface="Arial" panose="020B0604020202020204" pitchFamily="34" charset="0"/>
                <a:cs typeface="Arial" panose="020B0604020202020204" pitchFamily="34" charset="0"/>
              </a:defRPr>
            </a:lvl1pPr>
          </a:lstStyle>
          <a:p>
            <a:fld id="{2DAF7F5F-4716-FC41-B42E-A9B5416C3228}" type="slidenum">
              <a:rPr lang="en-EE" smtClean="0"/>
              <a:pPr/>
              <a:t>‹#›</a:t>
            </a:fld>
            <a:endParaRPr lang="en-EE"/>
          </a:p>
        </p:txBody>
      </p:sp>
    </p:spTree>
    <p:extLst>
      <p:ext uri="{BB962C8B-B14F-4D97-AF65-F5344CB8AC3E}">
        <p14:creationId xmlns:p14="http://schemas.microsoft.com/office/powerpoint/2010/main" val="1329512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emf"/><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6680DF7-2D8C-9382-B023-E90D761A8BBF}"/>
              </a:ext>
            </a:extLst>
          </p:cNvPr>
          <p:cNvPicPr>
            <a:picLocks noChangeAspect="1"/>
          </p:cNvPicPr>
          <p:nvPr userDrawn="1"/>
        </p:nvPicPr>
        <p:blipFill>
          <a:blip r:embed="rId10"/>
          <a:stretch>
            <a:fillRect/>
          </a:stretch>
        </p:blipFill>
        <p:spPr>
          <a:xfrm>
            <a:off x="62136" y="2269950"/>
            <a:ext cx="4651014" cy="4540276"/>
          </a:xfrm>
          <a:prstGeom prst="rect">
            <a:avLst/>
          </a:prstGeom>
        </p:spPr>
      </p:pic>
      <p:pic>
        <p:nvPicPr>
          <p:cNvPr id="12" name="Picture 11">
            <a:extLst>
              <a:ext uri="{FF2B5EF4-FFF2-40B4-BE49-F238E27FC236}">
                <a16:creationId xmlns:a16="http://schemas.microsoft.com/office/drawing/2014/main" id="{6E547D12-77E8-F375-4C31-948B3AE9755A}"/>
              </a:ext>
            </a:extLst>
          </p:cNvPr>
          <p:cNvPicPr>
            <a:picLocks noChangeAspect="1"/>
          </p:cNvPicPr>
          <p:nvPr userDrawn="1"/>
        </p:nvPicPr>
        <p:blipFill>
          <a:blip r:embed="rId11"/>
          <a:stretch>
            <a:fillRect/>
          </a:stretch>
        </p:blipFill>
        <p:spPr>
          <a:xfrm>
            <a:off x="10273790" y="287454"/>
            <a:ext cx="1549400" cy="698500"/>
          </a:xfrm>
          <a:prstGeom prst="rect">
            <a:avLst/>
          </a:prstGeom>
        </p:spPr>
      </p:pic>
    </p:spTree>
    <p:extLst>
      <p:ext uri="{BB962C8B-B14F-4D97-AF65-F5344CB8AC3E}">
        <p14:creationId xmlns:p14="http://schemas.microsoft.com/office/powerpoint/2010/main" val="3119961947"/>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0" r:id="rId3"/>
    <p:sldLayoutId id="2147483651" r:id="rId4"/>
    <p:sldLayoutId id="2147483653" r:id="rId5"/>
    <p:sldLayoutId id="2147483654" r:id="rId6"/>
    <p:sldLayoutId id="2147483655" r:id="rId7"/>
    <p:sldLayoutId id="2147483657"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ifcc.org/ifcc-education-division/working-groups-special-projects/wg-lep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C3A88-51B8-C546-E1AC-8C7C86B6D9E2}"/>
              </a:ext>
            </a:extLst>
          </p:cNvPr>
          <p:cNvSpPr>
            <a:spLocks noGrp="1"/>
          </p:cNvSpPr>
          <p:nvPr>
            <p:ph type="ctrTitle"/>
          </p:nvPr>
        </p:nvSpPr>
        <p:spPr/>
        <p:txBody>
          <a:bodyPr/>
          <a:lstStyle/>
          <a:p>
            <a:r>
              <a:rPr lang="et-EE" dirty="0"/>
              <a:t>Kvaliteediindikaatorid Pärnu haigla laboris</a:t>
            </a:r>
            <a:endParaRPr lang="en-EE" dirty="0"/>
          </a:p>
        </p:txBody>
      </p:sp>
      <p:sp>
        <p:nvSpPr>
          <p:cNvPr id="4" name="Text Placeholder 3">
            <a:extLst>
              <a:ext uri="{FF2B5EF4-FFF2-40B4-BE49-F238E27FC236}">
                <a16:creationId xmlns:a16="http://schemas.microsoft.com/office/drawing/2014/main" id="{8A46A1C1-E364-6E01-E197-D1A3F1C9DC9B}"/>
              </a:ext>
            </a:extLst>
          </p:cNvPr>
          <p:cNvSpPr>
            <a:spLocks noGrp="1"/>
          </p:cNvSpPr>
          <p:nvPr>
            <p:ph type="body" idx="13"/>
          </p:nvPr>
        </p:nvSpPr>
        <p:spPr>
          <a:xfrm>
            <a:off x="1997542" y="6042426"/>
            <a:ext cx="7783271" cy="501521"/>
          </a:xfrm>
        </p:spPr>
        <p:txBody>
          <a:bodyPr/>
          <a:lstStyle/>
          <a:p>
            <a:r>
              <a:rPr lang="et-EE" dirty="0"/>
              <a:t>Sinne Pajula</a:t>
            </a:r>
          </a:p>
          <a:p>
            <a:r>
              <a:rPr lang="et-EE" sz="1600" b="0" dirty="0"/>
              <a:t>			06.05.2026 ELMÜ Sillamäe </a:t>
            </a:r>
            <a:r>
              <a:rPr lang="et-EE" dirty="0"/>
              <a:t>				</a:t>
            </a:r>
            <a:endParaRPr lang="en-EE" b="0" dirty="0"/>
          </a:p>
        </p:txBody>
      </p:sp>
    </p:spTree>
    <p:extLst>
      <p:ext uri="{BB962C8B-B14F-4D97-AF65-F5344CB8AC3E}">
        <p14:creationId xmlns:p14="http://schemas.microsoft.com/office/powerpoint/2010/main" val="3370752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7A7AC-535D-8F6C-107A-ACE1D0ADC95F}"/>
              </a:ext>
            </a:extLst>
          </p:cNvPr>
          <p:cNvSpPr>
            <a:spLocks noGrp="1"/>
          </p:cNvSpPr>
          <p:nvPr>
            <p:ph type="title"/>
          </p:nvPr>
        </p:nvSpPr>
        <p:spPr/>
        <p:txBody>
          <a:bodyPr/>
          <a:lstStyle/>
          <a:p>
            <a:r>
              <a:rPr lang="et-EE" dirty="0"/>
              <a:t>IFCC WG‑LEPS kvaliteediindikaatorid</a:t>
            </a:r>
            <a:endParaRPr lang="en-EE" dirty="0"/>
          </a:p>
        </p:txBody>
      </p:sp>
      <p:sp>
        <p:nvSpPr>
          <p:cNvPr id="4" name="Slide Number Placeholder 3">
            <a:extLst>
              <a:ext uri="{FF2B5EF4-FFF2-40B4-BE49-F238E27FC236}">
                <a16:creationId xmlns:a16="http://schemas.microsoft.com/office/drawing/2014/main" id="{B42E2235-52F6-4D4E-EB57-D9116EDC0FB9}"/>
              </a:ext>
            </a:extLst>
          </p:cNvPr>
          <p:cNvSpPr>
            <a:spLocks noGrp="1"/>
          </p:cNvSpPr>
          <p:nvPr>
            <p:ph type="sldNum" sz="quarter" idx="12"/>
          </p:nvPr>
        </p:nvSpPr>
        <p:spPr/>
        <p:txBody>
          <a:bodyPr/>
          <a:lstStyle/>
          <a:p>
            <a:fld id="{2DAF7F5F-4716-FC41-B42E-A9B5416C3228}" type="slidenum">
              <a:rPr lang="en-EE" smtClean="0"/>
              <a:pPr/>
              <a:t>2</a:t>
            </a:fld>
            <a:endParaRPr lang="en-EE" dirty="0"/>
          </a:p>
        </p:txBody>
      </p:sp>
      <p:sp>
        <p:nvSpPr>
          <p:cNvPr id="5" name="Sisu kohatäide 4">
            <a:extLst>
              <a:ext uri="{FF2B5EF4-FFF2-40B4-BE49-F238E27FC236}">
                <a16:creationId xmlns:a16="http://schemas.microsoft.com/office/drawing/2014/main" id="{A00B39D8-DA8F-41D5-8A51-7D45EB256450}"/>
              </a:ext>
            </a:extLst>
          </p:cNvPr>
          <p:cNvSpPr>
            <a:spLocks noGrp="1"/>
          </p:cNvSpPr>
          <p:nvPr>
            <p:ph idx="1"/>
          </p:nvPr>
        </p:nvSpPr>
        <p:spPr>
          <a:xfrm>
            <a:off x="838200" y="1298120"/>
            <a:ext cx="10515600" cy="4980215"/>
          </a:xfrm>
        </p:spPr>
        <p:txBody>
          <a:bodyPr/>
          <a:lstStyle/>
          <a:p>
            <a:r>
              <a:rPr lang="et-EE" dirty="0"/>
              <a:t>WG-LEPS – </a:t>
            </a:r>
            <a:r>
              <a:rPr lang="en-US" dirty="0"/>
              <a:t>Working Group: Laboratory Errors and Patient Safety</a:t>
            </a:r>
            <a:endParaRPr lang="et-EE" dirty="0"/>
          </a:p>
          <a:p>
            <a:r>
              <a:rPr lang="et-EE" dirty="0"/>
              <a:t>Loodud: 2008</a:t>
            </a:r>
          </a:p>
          <a:p>
            <a:r>
              <a:rPr lang="et-EE" dirty="0"/>
              <a:t>Eesmärk:	</a:t>
            </a:r>
          </a:p>
          <a:p>
            <a:pPr lvl="1">
              <a:buFont typeface="Courier New" panose="02070309020205020404" pitchFamily="49" charset="0"/>
              <a:buChar char="o"/>
            </a:pPr>
            <a:r>
              <a:rPr lang="et-EE" dirty="0"/>
              <a:t>laboriprotsessi vigade tuvastamine ja mõõtmine, </a:t>
            </a:r>
          </a:p>
          <a:p>
            <a:pPr lvl="1">
              <a:buFont typeface="Courier New" panose="02070309020205020404" pitchFamily="49" charset="0"/>
              <a:buChar char="o"/>
            </a:pPr>
            <a:r>
              <a:rPr lang="et-EE" dirty="0"/>
              <a:t>laborivigade vähendamine, </a:t>
            </a:r>
          </a:p>
          <a:p>
            <a:pPr lvl="1">
              <a:buFont typeface="Courier New" panose="02070309020205020404" pitchFamily="49" charset="0"/>
              <a:buChar char="o"/>
            </a:pPr>
            <a:r>
              <a:rPr lang="et-EE" dirty="0"/>
              <a:t>õigeaegsete ja usaldusväärsete analüüsitulemuste väljastamine ja seeläbi patsiendiohutuse tagamine.</a:t>
            </a:r>
          </a:p>
          <a:p>
            <a:r>
              <a:rPr lang="et-EE" dirty="0"/>
              <a:t>Fookus: kogu uuringuprotsessi kõik etapid </a:t>
            </a:r>
          </a:p>
          <a:p>
            <a:r>
              <a:rPr lang="et-EE" dirty="0"/>
              <a:t>Töögrupp töötas välja vastava projekti, mille eesmärk on määratleda kvaliteediindikaatorite mudel, mida saaksid kasutada kliinilised laborid.</a:t>
            </a:r>
          </a:p>
          <a:p>
            <a:r>
              <a:rPr lang="et-EE" dirty="0"/>
              <a:t>2016. a väljastati uuendatud mudel, mis sisaldab 53 mõõdikut 27 indikaatori jälgimiseks.</a:t>
            </a:r>
          </a:p>
          <a:p>
            <a:r>
              <a:rPr lang="et-EE" dirty="0"/>
              <a:t>Loodud spetsiaalne veebileht kvaliteediindikaatorite tulemuste esitamiseks: </a:t>
            </a:r>
            <a:r>
              <a:rPr lang="et-EE" dirty="0">
                <a:hlinkClick r:id="rId3"/>
              </a:rPr>
              <a:t>https://ifcc.org/ifcc-education-division/working-groups-special-projects/wg-leps/</a:t>
            </a:r>
            <a:r>
              <a:rPr lang="et-EE" dirty="0"/>
              <a:t> </a:t>
            </a:r>
          </a:p>
          <a:p>
            <a:endParaRPr lang="et-EE" dirty="0"/>
          </a:p>
          <a:p>
            <a:endParaRPr lang="en-US" dirty="0"/>
          </a:p>
        </p:txBody>
      </p:sp>
    </p:spTree>
    <p:extLst>
      <p:ext uri="{BB962C8B-B14F-4D97-AF65-F5344CB8AC3E}">
        <p14:creationId xmlns:p14="http://schemas.microsoft.com/office/powerpoint/2010/main" val="1370282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58E94AF-D8E8-40BE-8803-7FBC10BF149B}"/>
              </a:ext>
            </a:extLst>
          </p:cNvPr>
          <p:cNvSpPr>
            <a:spLocks noGrp="1"/>
          </p:cNvSpPr>
          <p:nvPr>
            <p:ph type="title"/>
          </p:nvPr>
        </p:nvSpPr>
        <p:spPr>
          <a:xfrm>
            <a:off x="762000" y="390525"/>
            <a:ext cx="9286875" cy="1076325"/>
          </a:xfrm>
        </p:spPr>
        <p:txBody>
          <a:bodyPr>
            <a:normAutofit fontScale="90000"/>
          </a:bodyPr>
          <a:lstStyle/>
          <a:p>
            <a:r>
              <a:rPr lang="et-EE" dirty="0"/>
              <a:t>Laboris hinnatavad IFCC kvaliteediindikaatorid</a:t>
            </a:r>
          </a:p>
        </p:txBody>
      </p:sp>
      <p:sp>
        <p:nvSpPr>
          <p:cNvPr id="3" name="Sisu kohatäide 2">
            <a:extLst>
              <a:ext uri="{FF2B5EF4-FFF2-40B4-BE49-F238E27FC236}">
                <a16:creationId xmlns:a16="http://schemas.microsoft.com/office/drawing/2014/main" id="{FFCD7237-C6C3-411F-BF37-E0838F42A759}"/>
              </a:ext>
            </a:extLst>
          </p:cNvPr>
          <p:cNvSpPr>
            <a:spLocks noGrp="1"/>
          </p:cNvSpPr>
          <p:nvPr>
            <p:ph idx="1"/>
          </p:nvPr>
        </p:nvSpPr>
        <p:spPr>
          <a:xfrm>
            <a:off x="838200" y="1114425"/>
            <a:ext cx="10515600" cy="5241925"/>
          </a:xfrm>
        </p:spPr>
        <p:txBody>
          <a:bodyPr/>
          <a:lstStyle/>
          <a:p>
            <a:pPr marL="0" indent="0">
              <a:buNone/>
            </a:pPr>
            <a:r>
              <a:rPr lang="et-EE" sz="2400" dirty="0"/>
              <a:t>Indikaatorid on jaotatud vastavalt kogu uuringuprotsessi erinevatele faasidele, et tuvastada kriitilised kohad, kus patsient on kõige ohustatum.</a:t>
            </a:r>
          </a:p>
          <a:p>
            <a:pPr marL="0" indent="0">
              <a:buNone/>
            </a:pPr>
            <a:r>
              <a:rPr lang="et-EE" sz="2400" dirty="0"/>
              <a:t>WG-LEPS on indikaatoreid tähtsuse järgi järjekorda seadnud lähtuvalt nende mõjust patsiendile (kahju tekkimise tõenäosus) ja rakendatavuse lihtsusest. </a:t>
            </a:r>
          </a:p>
          <a:p>
            <a:pPr marL="457200" indent="-457200">
              <a:buFont typeface="+mj-lt"/>
              <a:buAutoNum type="arabicPeriod"/>
            </a:pPr>
            <a:r>
              <a:rPr lang="et-EE" sz="2400" u="sng" dirty="0"/>
              <a:t>Uuringueelsed protsessid </a:t>
            </a:r>
            <a:r>
              <a:rPr lang="et-EE" sz="2400" dirty="0"/>
              <a:t>– fookus on patsiendi ja proovimaterjali tuvastamisel, tellimuste korrektsusel ja proovivõtu kvaliteedil.</a:t>
            </a:r>
          </a:p>
          <a:p>
            <a:pPr marL="0" indent="0">
              <a:buNone/>
            </a:pPr>
            <a:endParaRPr lang="et-EE" sz="1200" dirty="0"/>
          </a:p>
          <a:p>
            <a:pPr lvl="1"/>
            <a:r>
              <a:rPr lang="et-EE" sz="2200" dirty="0">
                <a:highlight>
                  <a:srgbClr val="FF0000"/>
                </a:highlight>
              </a:rPr>
              <a:t>Identifitseerimise vead </a:t>
            </a:r>
            <a:r>
              <a:rPr lang="et-EE" sz="2200" dirty="0"/>
              <a:t> </a:t>
            </a:r>
          </a:p>
          <a:p>
            <a:pPr lvl="2"/>
            <a:r>
              <a:rPr lang="et-EE" sz="2000" dirty="0"/>
              <a:t>Puuduliku identifitseerimisega tellimused - </a:t>
            </a:r>
            <a:r>
              <a:rPr lang="et-EE" sz="2000" dirty="0" err="1"/>
              <a:t>Pre-MisR</a:t>
            </a:r>
            <a:endParaRPr lang="et-EE" sz="2000" dirty="0"/>
          </a:p>
          <a:p>
            <a:pPr lvl="2"/>
            <a:r>
              <a:rPr lang="et-EE" sz="2000" dirty="0"/>
              <a:t>Puuduliku identifitseerimisega proovimaterjalid - </a:t>
            </a:r>
            <a:r>
              <a:rPr lang="et-EE" sz="2000" dirty="0" err="1"/>
              <a:t>Pre-MisS</a:t>
            </a:r>
            <a:endParaRPr lang="et-EE" sz="2000" dirty="0"/>
          </a:p>
          <a:p>
            <a:pPr marL="914400" lvl="2" indent="0">
              <a:buNone/>
            </a:pPr>
            <a:endParaRPr lang="et-EE" dirty="0"/>
          </a:p>
          <a:p>
            <a:pPr lvl="1"/>
            <a:r>
              <a:rPr lang="et-EE" sz="2200" dirty="0"/>
              <a:t>Tellimuse tegemisega seotud vead -</a:t>
            </a:r>
            <a:r>
              <a:rPr lang="et-EE" sz="2000" dirty="0"/>
              <a:t> </a:t>
            </a:r>
            <a:r>
              <a:rPr lang="et-EE" sz="2000" dirty="0" err="1"/>
              <a:t>Pre-OffTDE</a:t>
            </a:r>
            <a:endParaRPr lang="et-EE" sz="2000" dirty="0"/>
          </a:p>
          <a:p>
            <a:pPr marL="914400" lvl="2" indent="0">
              <a:buNone/>
            </a:pPr>
            <a:endParaRPr lang="et-EE" dirty="0"/>
          </a:p>
          <a:p>
            <a:pPr lvl="1"/>
            <a:endParaRPr lang="et-EE" dirty="0"/>
          </a:p>
        </p:txBody>
      </p:sp>
      <p:sp>
        <p:nvSpPr>
          <p:cNvPr id="4" name="Slaidinumbri kohatäide 3">
            <a:extLst>
              <a:ext uri="{FF2B5EF4-FFF2-40B4-BE49-F238E27FC236}">
                <a16:creationId xmlns:a16="http://schemas.microsoft.com/office/drawing/2014/main" id="{36A6FCF5-79D8-49C3-AB93-F67977218E28}"/>
              </a:ext>
            </a:extLst>
          </p:cNvPr>
          <p:cNvSpPr>
            <a:spLocks noGrp="1"/>
          </p:cNvSpPr>
          <p:nvPr>
            <p:ph type="sldNum" sz="quarter" idx="12"/>
          </p:nvPr>
        </p:nvSpPr>
        <p:spPr/>
        <p:txBody>
          <a:bodyPr/>
          <a:lstStyle/>
          <a:p>
            <a:fld id="{2DAF7F5F-4716-FC41-B42E-A9B5416C3228}" type="slidenum">
              <a:rPr lang="en-EE" smtClean="0"/>
              <a:pPr/>
              <a:t>3</a:t>
            </a:fld>
            <a:endParaRPr lang="en-EE" dirty="0"/>
          </a:p>
        </p:txBody>
      </p:sp>
    </p:spTree>
    <p:extLst>
      <p:ext uri="{BB962C8B-B14F-4D97-AF65-F5344CB8AC3E}">
        <p14:creationId xmlns:p14="http://schemas.microsoft.com/office/powerpoint/2010/main" val="207167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93E77AE9-256A-4D69-88A8-58B5A9437753}"/>
              </a:ext>
            </a:extLst>
          </p:cNvPr>
          <p:cNvSpPr>
            <a:spLocks noGrp="1"/>
          </p:cNvSpPr>
          <p:nvPr>
            <p:ph type="title"/>
          </p:nvPr>
        </p:nvSpPr>
        <p:spPr>
          <a:xfrm>
            <a:off x="723900" y="552450"/>
            <a:ext cx="9534525" cy="828675"/>
          </a:xfrm>
        </p:spPr>
        <p:txBody>
          <a:bodyPr>
            <a:normAutofit fontScale="90000"/>
          </a:bodyPr>
          <a:lstStyle/>
          <a:p>
            <a:r>
              <a:rPr lang="et-EE" dirty="0"/>
              <a:t>Laboris hinnatavad IFCC kvaliteediindikaatorid</a:t>
            </a:r>
          </a:p>
        </p:txBody>
      </p:sp>
      <p:sp>
        <p:nvSpPr>
          <p:cNvPr id="3" name="Sisu kohatäide 2">
            <a:extLst>
              <a:ext uri="{FF2B5EF4-FFF2-40B4-BE49-F238E27FC236}">
                <a16:creationId xmlns:a16="http://schemas.microsoft.com/office/drawing/2014/main" id="{8B60F805-DAA8-4BE5-BD9E-22866CB39BE0}"/>
              </a:ext>
            </a:extLst>
          </p:cNvPr>
          <p:cNvSpPr>
            <a:spLocks noGrp="1"/>
          </p:cNvSpPr>
          <p:nvPr>
            <p:ph idx="1"/>
          </p:nvPr>
        </p:nvSpPr>
        <p:spPr>
          <a:xfrm>
            <a:off x="723900" y="1608364"/>
            <a:ext cx="10714264" cy="4697186"/>
          </a:xfrm>
        </p:spPr>
        <p:txBody>
          <a:bodyPr/>
          <a:lstStyle/>
          <a:p>
            <a:pPr lvl="1"/>
            <a:r>
              <a:rPr lang="et-EE" sz="2200" dirty="0"/>
              <a:t>Proovimaterjali vead</a:t>
            </a:r>
          </a:p>
          <a:p>
            <a:pPr lvl="2"/>
            <a:r>
              <a:rPr lang="et-EE" sz="2200" dirty="0"/>
              <a:t>Valet tüüpi proovimaterjal - </a:t>
            </a:r>
            <a:r>
              <a:rPr lang="et-EE" sz="2200" dirty="0" err="1"/>
              <a:t>Pre-WroTy</a:t>
            </a:r>
            <a:endParaRPr lang="et-EE" sz="2200" dirty="0"/>
          </a:p>
          <a:p>
            <a:pPr lvl="2"/>
            <a:r>
              <a:rPr lang="et-EE" sz="2200" dirty="0"/>
              <a:t>Valesse proovinõusse võetud proovimaterjal - </a:t>
            </a:r>
            <a:r>
              <a:rPr lang="et-EE" sz="2200" dirty="0" err="1"/>
              <a:t>Pre-WroCo</a:t>
            </a:r>
            <a:endParaRPr lang="et-EE" sz="2200" dirty="0"/>
          </a:p>
          <a:p>
            <a:pPr lvl="2"/>
            <a:r>
              <a:rPr lang="it-IT" sz="2200" dirty="0"/>
              <a:t>Ebapiisav kogus proovimaterjali, proovinõu vähem täidetud </a:t>
            </a:r>
            <a:r>
              <a:rPr lang="et-EE" sz="2200" dirty="0"/>
              <a:t>- </a:t>
            </a:r>
            <a:r>
              <a:rPr lang="it-IT" sz="2200" dirty="0"/>
              <a:t>Pre-InsV</a:t>
            </a:r>
          </a:p>
          <a:p>
            <a:pPr lvl="2"/>
            <a:r>
              <a:rPr lang="it-IT" sz="2200" dirty="0"/>
              <a:t>Proovimaterjali ja antikoagulandi vale suhe </a:t>
            </a:r>
            <a:r>
              <a:rPr lang="et-EE" sz="2200" dirty="0"/>
              <a:t>- </a:t>
            </a:r>
            <a:r>
              <a:rPr lang="it-IT" sz="2200" dirty="0"/>
              <a:t>Pre-SaAnt</a:t>
            </a:r>
          </a:p>
          <a:p>
            <a:pPr lvl="2"/>
            <a:r>
              <a:rPr lang="it-IT" sz="2200" dirty="0"/>
              <a:t>Proovimaterjal puudub </a:t>
            </a:r>
            <a:r>
              <a:rPr lang="et-EE" sz="2200" dirty="0"/>
              <a:t>- </a:t>
            </a:r>
            <a:r>
              <a:rPr lang="it-IT" sz="2200" dirty="0"/>
              <a:t>Pre-NotRec</a:t>
            </a:r>
          </a:p>
          <a:p>
            <a:pPr lvl="2"/>
            <a:r>
              <a:rPr lang="it-IT" sz="2200" dirty="0"/>
              <a:t>Valesti hoitud/säilitatud proovimaterjal </a:t>
            </a:r>
            <a:r>
              <a:rPr lang="et-EE" sz="2200" dirty="0"/>
              <a:t>- </a:t>
            </a:r>
            <a:r>
              <a:rPr lang="it-IT" sz="2200" dirty="0"/>
              <a:t>Pre-NotSt</a:t>
            </a:r>
          </a:p>
          <a:p>
            <a:pPr lvl="2"/>
            <a:r>
              <a:rPr lang="et-EE" sz="2200" dirty="0"/>
              <a:t>Saastunud proovimaterjalide arv mikrobioloogias - </a:t>
            </a:r>
            <a:r>
              <a:rPr lang="et-EE" sz="2200" dirty="0" err="1"/>
              <a:t>Pre-MicCon</a:t>
            </a:r>
            <a:endParaRPr lang="et-EE" sz="2200" dirty="0"/>
          </a:p>
          <a:p>
            <a:pPr lvl="2"/>
            <a:r>
              <a:rPr lang="et-EE" sz="2200" dirty="0" err="1"/>
              <a:t>Hemolüüsunud</a:t>
            </a:r>
            <a:r>
              <a:rPr lang="et-EE" sz="2200" dirty="0"/>
              <a:t> (</a:t>
            </a:r>
            <a:r>
              <a:rPr lang="et-EE" sz="2200" dirty="0" err="1"/>
              <a:t>Hb</a:t>
            </a:r>
            <a:r>
              <a:rPr lang="et-EE" sz="2200" dirty="0"/>
              <a:t>&gt;0,5 g/L) proovimaterjalide arv - </a:t>
            </a:r>
            <a:r>
              <a:rPr lang="et-EE" sz="2200" dirty="0" err="1"/>
              <a:t>Pre-HemI</a:t>
            </a:r>
            <a:r>
              <a:rPr lang="et-EE" sz="2200" dirty="0"/>
              <a:t>  </a:t>
            </a:r>
          </a:p>
          <a:p>
            <a:pPr lvl="2"/>
            <a:r>
              <a:rPr lang="et-EE" sz="2200" dirty="0"/>
              <a:t>Proovimaterjalide arv, milledest on analüüs teostamata hemolüüsi tõttu - </a:t>
            </a:r>
            <a:r>
              <a:rPr lang="et-EE" sz="2200" dirty="0" err="1"/>
              <a:t>Pre-HemR</a:t>
            </a:r>
            <a:endParaRPr lang="et-EE" sz="2200" dirty="0"/>
          </a:p>
          <a:p>
            <a:pPr lvl="2"/>
            <a:r>
              <a:rPr lang="et-EE" sz="2200" dirty="0"/>
              <a:t>Hüübega proovimaterjalide arv - </a:t>
            </a:r>
            <a:r>
              <a:rPr lang="et-EE" sz="2200" dirty="0" err="1"/>
              <a:t>Pre-Clot</a:t>
            </a:r>
            <a:endParaRPr lang="et-EE" sz="2200" dirty="0"/>
          </a:p>
          <a:p>
            <a:pPr lvl="2"/>
            <a:endParaRPr lang="et-EE" dirty="0"/>
          </a:p>
          <a:p>
            <a:pPr marL="0" indent="0">
              <a:buNone/>
            </a:pPr>
            <a:endParaRPr lang="et-EE" dirty="0"/>
          </a:p>
          <a:p>
            <a:pPr marL="457200" lvl="1" indent="0">
              <a:buNone/>
            </a:pPr>
            <a:endParaRPr lang="et-EE" dirty="0"/>
          </a:p>
        </p:txBody>
      </p:sp>
      <p:sp>
        <p:nvSpPr>
          <p:cNvPr id="4" name="Slaidinumbri kohatäide 3">
            <a:extLst>
              <a:ext uri="{FF2B5EF4-FFF2-40B4-BE49-F238E27FC236}">
                <a16:creationId xmlns:a16="http://schemas.microsoft.com/office/drawing/2014/main" id="{125F8B80-F8D4-4A36-B9C1-BA2B7AF6625C}"/>
              </a:ext>
            </a:extLst>
          </p:cNvPr>
          <p:cNvSpPr>
            <a:spLocks noGrp="1"/>
          </p:cNvSpPr>
          <p:nvPr>
            <p:ph type="sldNum" sz="quarter" idx="12"/>
          </p:nvPr>
        </p:nvSpPr>
        <p:spPr/>
        <p:txBody>
          <a:bodyPr/>
          <a:lstStyle/>
          <a:p>
            <a:fld id="{2DAF7F5F-4716-FC41-B42E-A9B5416C3228}" type="slidenum">
              <a:rPr lang="en-EE" smtClean="0"/>
              <a:pPr/>
              <a:t>4</a:t>
            </a:fld>
            <a:endParaRPr lang="en-EE" dirty="0"/>
          </a:p>
        </p:txBody>
      </p:sp>
    </p:spTree>
    <p:extLst>
      <p:ext uri="{BB962C8B-B14F-4D97-AF65-F5344CB8AC3E}">
        <p14:creationId xmlns:p14="http://schemas.microsoft.com/office/powerpoint/2010/main" val="14806897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0506E16-AFEC-4E77-95CD-3DE86B63D51A}"/>
              </a:ext>
            </a:extLst>
          </p:cNvPr>
          <p:cNvSpPr>
            <a:spLocks noGrp="1"/>
          </p:cNvSpPr>
          <p:nvPr>
            <p:ph type="title"/>
          </p:nvPr>
        </p:nvSpPr>
        <p:spPr>
          <a:xfrm>
            <a:off x="838200" y="681038"/>
            <a:ext cx="10515600" cy="804862"/>
          </a:xfrm>
        </p:spPr>
        <p:txBody>
          <a:bodyPr>
            <a:normAutofit/>
          </a:bodyPr>
          <a:lstStyle/>
          <a:p>
            <a:r>
              <a:rPr lang="et-EE" sz="3200" dirty="0"/>
              <a:t>Laboris hinnatavad IFCC kvaliteediindikaatorid</a:t>
            </a:r>
          </a:p>
        </p:txBody>
      </p:sp>
      <p:sp>
        <p:nvSpPr>
          <p:cNvPr id="3" name="Sisu kohatäide 2">
            <a:extLst>
              <a:ext uri="{FF2B5EF4-FFF2-40B4-BE49-F238E27FC236}">
                <a16:creationId xmlns:a16="http://schemas.microsoft.com/office/drawing/2014/main" id="{3A5B4408-1234-4271-BC03-6DF7B510D23C}"/>
              </a:ext>
            </a:extLst>
          </p:cNvPr>
          <p:cNvSpPr>
            <a:spLocks noGrp="1"/>
          </p:cNvSpPr>
          <p:nvPr>
            <p:ph idx="1"/>
          </p:nvPr>
        </p:nvSpPr>
        <p:spPr>
          <a:xfrm>
            <a:off x="838200" y="1281792"/>
            <a:ext cx="10991850" cy="5074557"/>
          </a:xfrm>
        </p:spPr>
        <p:txBody>
          <a:bodyPr/>
          <a:lstStyle/>
          <a:p>
            <a:pPr marL="0" indent="0">
              <a:buNone/>
            </a:pPr>
            <a:r>
              <a:rPr lang="et-EE" sz="2400" u="sng" dirty="0"/>
              <a:t>2. Uuringuprotsessid</a:t>
            </a:r>
            <a:r>
              <a:rPr lang="et-EE" sz="2400" dirty="0"/>
              <a:t> - j</a:t>
            </a:r>
            <a:r>
              <a:rPr lang="fi-FI" sz="2400" dirty="0" err="1"/>
              <a:t>älgitakse</a:t>
            </a:r>
            <a:r>
              <a:rPr lang="fi-FI" sz="2400" dirty="0"/>
              <a:t> </a:t>
            </a:r>
            <a:r>
              <a:rPr lang="fi-FI" sz="2400" dirty="0" err="1"/>
              <a:t>mõõtmiste</a:t>
            </a:r>
            <a:r>
              <a:rPr lang="fi-FI" sz="2400" dirty="0"/>
              <a:t> </a:t>
            </a:r>
            <a:r>
              <a:rPr lang="fi-FI" sz="2400" dirty="0" err="1"/>
              <a:t>täpsust</a:t>
            </a:r>
            <a:r>
              <a:rPr lang="fi-FI" sz="2400" dirty="0"/>
              <a:t> ja </a:t>
            </a:r>
            <a:r>
              <a:rPr lang="fi-FI" sz="2400" dirty="0" err="1"/>
              <a:t>välise</a:t>
            </a:r>
            <a:r>
              <a:rPr lang="et-EE" sz="2400" dirty="0"/>
              <a:t> </a:t>
            </a:r>
            <a:r>
              <a:rPr lang="fi-FI" sz="2400" dirty="0" err="1"/>
              <a:t>kvaliteedikontrolli</a:t>
            </a:r>
            <a:r>
              <a:rPr lang="fi-FI" sz="2400" dirty="0"/>
              <a:t> </a:t>
            </a:r>
            <a:r>
              <a:rPr lang="et-EE" sz="2400" dirty="0"/>
              <a:t>			    </a:t>
            </a:r>
            <a:r>
              <a:rPr lang="fi-FI" sz="2400" dirty="0" err="1"/>
              <a:t>tulemusi</a:t>
            </a:r>
            <a:r>
              <a:rPr lang="fi-FI" sz="2400" dirty="0"/>
              <a:t>.</a:t>
            </a:r>
            <a:endParaRPr lang="et-EE" sz="2400" dirty="0"/>
          </a:p>
          <a:p>
            <a:pPr lvl="1"/>
            <a:r>
              <a:rPr lang="et-EE" sz="2000" dirty="0"/>
              <a:t>Välise kvaliteedikontrollita uuringud - </a:t>
            </a:r>
            <a:r>
              <a:rPr lang="et-EE" sz="2000" dirty="0" err="1"/>
              <a:t>Intra</a:t>
            </a:r>
            <a:r>
              <a:rPr lang="et-EE" sz="2000" dirty="0"/>
              <a:t>-EQA</a:t>
            </a:r>
          </a:p>
          <a:p>
            <a:pPr lvl="1"/>
            <a:r>
              <a:rPr lang="et-EE" sz="2000" dirty="0"/>
              <a:t>Välise kvaliteedikontrolli piiridest väljaläinud tulemused aasta jooksul - </a:t>
            </a:r>
            <a:r>
              <a:rPr lang="et-EE" sz="2000" dirty="0" err="1"/>
              <a:t>Intra-Unac</a:t>
            </a:r>
            <a:endParaRPr lang="et-EE" sz="2000" dirty="0"/>
          </a:p>
          <a:p>
            <a:pPr marL="0" indent="0">
              <a:buNone/>
            </a:pPr>
            <a:r>
              <a:rPr lang="et-EE" sz="2400" u="sng" dirty="0"/>
              <a:t>3. Uuringujärgsed protsessid </a:t>
            </a:r>
            <a:r>
              <a:rPr lang="et-EE" sz="2400" dirty="0"/>
              <a:t>– fookus </a:t>
            </a:r>
            <a:r>
              <a:rPr lang="fi-FI" sz="2400" dirty="0" err="1"/>
              <a:t>tulemuste</a:t>
            </a:r>
            <a:r>
              <a:rPr lang="et-EE" sz="2400" dirty="0"/>
              <a:t> edastamisel</a:t>
            </a:r>
            <a:r>
              <a:rPr lang="fi-FI" sz="2400" dirty="0"/>
              <a:t>.</a:t>
            </a:r>
            <a:endParaRPr lang="et-EE" sz="2400" dirty="0"/>
          </a:p>
          <a:p>
            <a:pPr lvl="1"/>
            <a:r>
              <a:rPr lang="et-EE" sz="2000" dirty="0"/>
              <a:t>K (</a:t>
            </a:r>
            <a:r>
              <a:rPr lang="et-EE" sz="2000" dirty="0" err="1"/>
              <a:t>cito</a:t>
            </a:r>
            <a:r>
              <a:rPr lang="et-EE" sz="2000" dirty="0"/>
              <a:t>) 90. protsentiili analüüsi ringluse aeg kuus - Post-</a:t>
            </a:r>
            <a:r>
              <a:rPr lang="et-EE" sz="2000" dirty="0" err="1"/>
              <a:t>PotTAT</a:t>
            </a:r>
            <a:endParaRPr lang="et-EE" sz="2000" dirty="0"/>
          </a:p>
          <a:p>
            <a:pPr lvl="1"/>
            <a:r>
              <a:rPr lang="et-EE" sz="2000" dirty="0"/>
              <a:t>PT (INR) (</a:t>
            </a:r>
            <a:r>
              <a:rPr lang="et-EE" sz="2000" dirty="0" err="1"/>
              <a:t>cito</a:t>
            </a:r>
            <a:r>
              <a:rPr lang="et-EE" sz="2000" dirty="0"/>
              <a:t>) 90. protsentiili analüüsi ringluse aeg kuus - Post-INRTAT</a:t>
            </a:r>
          </a:p>
          <a:p>
            <a:pPr lvl="1"/>
            <a:r>
              <a:rPr lang="et-EE" sz="2000" dirty="0"/>
              <a:t>WBC (</a:t>
            </a:r>
            <a:r>
              <a:rPr lang="et-EE" sz="2000" dirty="0" err="1"/>
              <a:t>cito</a:t>
            </a:r>
            <a:r>
              <a:rPr lang="et-EE" sz="2000" dirty="0"/>
              <a:t>) 90. protsentiili analüüsi ringluse aeg kuus - Post-WBCTAT</a:t>
            </a:r>
          </a:p>
          <a:p>
            <a:pPr lvl="1"/>
            <a:r>
              <a:rPr lang="et-EE" sz="2000" dirty="0" err="1"/>
              <a:t>TnI</a:t>
            </a:r>
            <a:r>
              <a:rPr lang="et-EE" sz="2000" dirty="0"/>
              <a:t> (</a:t>
            </a:r>
            <a:r>
              <a:rPr lang="et-EE" sz="2000" dirty="0" err="1"/>
              <a:t>cito</a:t>
            </a:r>
            <a:r>
              <a:rPr lang="et-EE" sz="2000" dirty="0"/>
              <a:t>) 90. protsentiili analüüsi ringluse aeg kuus - Post-</a:t>
            </a:r>
            <a:r>
              <a:rPr lang="et-EE" sz="2000" dirty="0" err="1"/>
              <a:t>TnTAT</a:t>
            </a:r>
            <a:endParaRPr lang="et-EE" sz="2000" dirty="0"/>
          </a:p>
          <a:p>
            <a:pPr lvl="1"/>
            <a:r>
              <a:rPr lang="fi-FI" sz="2000" dirty="0"/>
              <a:t>K (</a:t>
            </a:r>
            <a:r>
              <a:rPr lang="fi-FI" sz="2000" dirty="0" err="1"/>
              <a:t>cito</a:t>
            </a:r>
            <a:r>
              <a:rPr lang="fi-FI" sz="2000" dirty="0"/>
              <a:t>) </a:t>
            </a:r>
            <a:r>
              <a:rPr lang="fi-FI" sz="2000" dirty="0" err="1"/>
              <a:t>tulemuste</a:t>
            </a:r>
            <a:r>
              <a:rPr lang="fi-FI" sz="2000" dirty="0"/>
              <a:t> </a:t>
            </a:r>
            <a:r>
              <a:rPr lang="fi-FI" sz="2000" dirty="0" err="1"/>
              <a:t>arv</a:t>
            </a:r>
            <a:r>
              <a:rPr lang="fi-FI" sz="2000" dirty="0"/>
              <a:t>, </a:t>
            </a:r>
            <a:r>
              <a:rPr lang="fi-FI" sz="2000" dirty="0" err="1"/>
              <a:t>mis</a:t>
            </a:r>
            <a:r>
              <a:rPr lang="fi-FI" sz="2000" dirty="0"/>
              <a:t> </a:t>
            </a:r>
            <a:r>
              <a:rPr lang="fi-FI" sz="2000" dirty="0" err="1"/>
              <a:t>väljastatakse</a:t>
            </a:r>
            <a:r>
              <a:rPr lang="fi-FI" sz="2000" dirty="0"/>
              <a:t> 1 </a:t>
            </a:r>
            <a:r>
              <a:rPr lang="fi-FI" sz="2000" dirty="0" err="1"/>
              <a:t>tunni</a:t>
            </a:r>
            <a:r>
              <a:rPr lang="fi-FI" sz="2000" dirty="0"/>
              <a:t> </a:t>
            </a:r>
            <a:r>
              <a:rPr lang="fi-FI" sz="2000" dirty="0" err="1"/>
              <a:t>möödudes</a:t>
            </a:r>
            <a:r>
              <a:rPr lang="fi-FI" sz="2000" dirty="0"/>
              <a:t> </a:t>
            </a:r>
            <a:r>
              <a:rPr lang="fi-FI" sz="2000" dirty="0" err="1"/>
              <a:t>proovimaterjali</a:t>
            </a:r>
            <a:r>
              <a:rPr lang="fi-FI" sz="2000" dirty="0"/>
              <a:t> </a:t>
            </a:r>
            <a:r>
              <a:rPr lang="fi-FI" sz="2000" dirty="0" err="1"/>
              <a:t>registreerimisest</a:t>
            </a:r>
            <a:r>
              <a:rPr lang="et-EE" sz="2000" dirty="0"/>
              <a:t>- Post-</a:t>
            </a:r>
            <a:r>
              <a:rPr lang="et-EE" sz="2000" dirty="0" err="1"/>
              <a:t>TATPpotH</a:t>
            </a:r>
            <a:endParaRPr lang="et-EE" sz="2000" dirty="0"/>
          </a:p>
          <a:p>
            <a:pPr lvl="1"/>
            <a:r>
              <a:rPr lang="et-EE" sz="2000" dirty="0"/>
              <a:t>Kinnitatud vastusevormide muutmine - Post-</a:t>
            </a:r>
            <a:r>
              <a:rPr lang="et-EE" sz="2000" dirty="0" err="1"/>
              <a:t>RectRep</a:t>
            </a:r>
            <a:endParaRPr lang="et-EE" sz="2000" dirty="0"/>
          </a:p>
          <a:p>
            <a:pPr lvl="1"/>
            <a:r>
              <a:rPr lang="fi-FI" sz="2000" dirty="0" err="1"/>
              <a:t>Kinnitatud</a:t>
            </a:r>
            <a:r>
              <a:rPr lang="fi-FI" sz="2000" dirty="0"/>
              <a:t> </a:t>
            </a:r>
            <a:r>
              <a:rPr lang="fi-FI" sz="2000" dirty="0" err="1"/>
              <a:t>analüüsi</a:t>
            </a:r>
            <a:r>
              <a:rPr lang="fi-FI" sz="2000" dirty="0"/>
              <a:t>/</a:t>
            </a:r>
            <a:r>
              <a:rPr lang="fi-FI" sz="2000" dirty="0" err="1"/>
              <a:t>uuringu</a:t>
            </a:r>
            <a:r>
              <a:rPr lang="fi-FI" sz="2000" dirty="0"/>
              <a:t> </a:t>
            </a:r>
            <a:r>
              <a:rPr lang="fi-FI" sz="2000" dirty="0" err="1"/>
              <a:t>tulemuse</a:t>
            </a:r>
            <a:r>
              <a:rPr lang="fi-FI" sz="2000" dirty="0"/>
              <a:t> </a:t>
            </a:r>
            <a:r>
              <a:rPr lang="fi-FI" sz="2000" dirty="0" err="1"/>
              <a:t>muutmine</a:t>
            </a:r>
            <a:r>
              <a:rPr lang="fi-FI" sz="2000" dirty="0"/>
              <a:t> HIS-i</a:t>
            </a:r>
            <a:r>
              <a:rPr lang="et-EE" sz="2000" dirty="0"/>
              <a:t>s - </a:t>
            </a:r>
            <a:r>
              <a:rPr lang="et-EE" sz="2000" dirty="0" err="1"/>
              <a:t>Out-InacR</a:t>
            </a:r>
            <a:endParaRPr lang="et-EE" sz="2000" dirty="0"/>
          </a:p>
          <a:p>
            <a:pPr lvl="1"/>
            <a:r>
              <a:rPr lang="et-EE" sz="2000" dirty="0"/>
              <a:t>Korduvale verevõtmisele kutsutud patsientide arv (%) labori eksimuse tõttu - </a:t>
            </a:r>
            <a:r>
              <a:rPr lang="et-EE" sz="2000" dirty="0" err="1"/>
              <a:t>Out-RecLab</a:t>
            </a:r>
            <a:endParaRPr lang="et-EE" sz="2000" dirty="0"/>
          </a:p>
          <a:p>
            <a:pPr lvl="1"/>
            <a:endParaRPr lang="et-EE" dirty="0"/>
          </a:p>
        </p:txBody>
      </p:sp>
      <p:sp>
        <p:nvSpPr>
          <p:cNvPr id="4" name="Slaidinumbri kohatäide 3">
            <a:extLst>
              <a:ext uri="{FF2B5EF4-FFF2-40B4-BE49-F238E27FC236}">
                <a16:creationId xmlns:a16="http://schemas.microsoft.com/office/drawing/2014/main" id="{7724D729-7524-49B1-AC6E-D7A625BED2F2}"/>
              </a:ext>
            </a:extLst>
          </p:cNvPr>
          <p:cNvSpPr>
            <a:spLocks noGrp="1"/>
          </p:cNvSpPr>
          <p:nvPr>
            <p:ph type="sldNum" sz="quarter" idx="12"/>
          </p:nvPr>
        </p:nvSpPr>
        <p:spPr/>
        <p:txBody>
          <a:bodyPr/>
          <a:lstStyle/>
          <a:p>
            <a:fld id="{2DAF7F5F-4716-FC41-B42E-A9B5416C3228}" type="slidenum">
              <a:rPr lang="en-EE" smtClean="0"/>
              <a:pPr/>
              <a:t>5</a:t>
            </a:fld>
            <a:endParaRPr lang="en-EE" dirty="0"/>
          </a:p>
        </p:txBody>
      </p:sp>
    </p:spTree>
    <p:extLst>
      <p:ext uri="{BB962C8B-B14F-4D97-AF65-F5344CB8AC3E}">
        <p14:creationId xmlns:p14="http://schemas.microsoft.com/office/powerpoint/2010/main" val="18134023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4C6B7B0A-49EB-497A-BCC5-B7AB1D3838C4}"/>
              </a:ext>
            </a:extLst>
          </p:cNvPr>
          <p:cNvSpPr>
            <a:spLocks noGrp="1"/>
          </p:cNvSpPr>
          <p:nvPr>
            <p:ph type="title"/>
          </p:nvPr>
        </p:nvSpPr>
        <p:spPr/>
        <p:txBody>
          <a:bodyPr/>
          <a:lstStyle/>
          <a:p>
            <a:r>
              <a:rPr lang="et-EE" dirty="0"/>
              <a:t>Ringlusaegade hindamine</a:t>
            </a:r>
          </a:p>
        </p:txBody>
      </p:sp>
      <p:sp>
        <p:nvSpPr>
          <p:cNvPr id="4" name="Slaidinumbri kohatäide 3">
            <a:extLst>
              <a:ext uri="{FF2B5EF4-FFF2-40B4-BE49-F238E27FC236}">
                <a16:creationId xmlns:a16="http://schemas.microsoft.com/office/drawing/2014/main" id="{DF5D4E3E-F146-4DD2-9B44-233334CEEDA7}"/>
              </a:ext>
            </a:extLst>
          </p:cNvPr>
          <p:cNvSpPr>
            <a:spLocks noGrp="1"/>
          </p:cNvSpPr>
          <p:nvPr>
            <p:ph type="sldNum" sz="quarter" idx="12"/>
          </p:nvPr>
        </p:nvSpPr>
        <p:spPr/>
        <p:txBody>
          <a:bodyPr/>
          <a:lstStyle/>
          <a:p>
            <a:fld id="{2DAF7F5F-4716-FC41-B42E-A9B5416C3228}" type="slidenum">
              <a:rPr lang="en-EE" smtClean="0"/>
              <a:pPr/>
              <a:t>6</a:t>
            </a:fld>
            <a:endParaRPr lang="en-EE" dirty="0"/>
          </a:p>
        </p:txBody>
      </p:sp>
      <p:pic>
        <p:nvPicPr>
          <p:cNvPr id="7" name="Sisu kohatäide 6">
            <a:extLst>
              <a:ext uri="{FF2B5EF4-FFF2-40B4-BE49-F238E27FC236}">
                <a16:creationId xmlns:a16="http://schemas.microsoft.com/office/drawing/2014/main" id="{789E7A79-1A3B-402B-A9A7-72C6BEB36805}"/>
              </a:ext>
            </a:extLst>
          </p:cNvPr>
          <p:cNvPicPr>
            <a:picLocks noGrp="1" noChangeAspect="1"/>
          </p:cNvPicPr>
          <p:nvPr>
            <p:ph idx="1"/>
          </p:nvPr>
        </p:nvPicPr>
        <p:blipFill>
          <a:blip r:embed="rId3"/>
          <a:stretch>
            <a:fillRect/>
          </a:stretch>
        </p:blipFill>
        <p:spPr>
          <a:xfrm>
            <a:off x="2750959" y="1825625"/>
            <a:ext cx="6690082" cy="4351338"/>
          </a:xfrm>
          <a:prstGeom prst="rect">
            <a:avLst/>
          </a:prstGeom>
        </p:spPr>
      </p:pic>
    </p:spTree>
    <p:extLst>
      <p:ext uri="{BB962C8B-B14F-4D97-AF65-F5344CB8AC3E}">
        <p14:creationId xmlns:p14="http://schemas.microsoft.com/office/powerpoint/2010/main" val="16449037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alkiri 3">
            <a:extLst>
              <a:ext uri="{FF2B5EF4-FFF2-40B4-BE49-F238E27FC236}">
                <a16:creationId xmlns:a16="http://schemas.microsoft.com/office/drawing/2014/main" id="{13A1A1D6-E9E3-4FBB-AB55-8F5A95947A80}"/>
              </a:ext>
            </a:extLst>
          </p:cNvPr>
          <p:cNvSpPr>
            <a:spLocks noGrp="1"/>
          </p:cNvSpPr>
          <p:nvPr>
            <p:ph type="title"/>
          </p:nvPr>
        </p:nvSpPr>
        <p:spPr>
          <a:xfrm>
            <a:off x="838200" y="681038"/>
            <a:ext cx="10515600" cy="755876"/>
          </a:xfrm>
        </p:spPr>
        <p:txBody>
          <a:bodyPr/>
          <a:lstStyle/>
          <a:p>
            <a:r>
              <a:rPr lang="et-EE" dirty="0"/>
              <a:t>Kokkuvõtted</a:t>
            </a:r>
          </a:p>
        </p:txBody>
      </p:sp>
      <p:pic>
        <p:nvPicPr>
          <p:cNvPr id="6" name="Sisu kohatäide 5">
            <a:extLst>
              <a:ext uri="{FF2B5EF4-FFF2-40B4-BE49-F238E27FC236}">
                <a16:creationId xmlns:a16="http://schemas.microsoft.com/office/drawing/2014/main" id="{4CA0FD4D-3445-454F-B3EB-DACB6EE78194}"/>
              </a:ext>
            </a:extLst>
          </p:cNvPr>
          <p:cNvPicPr>
            <a:picLocks noGrp="1" noChangeAspect="1"/>
          </p:cNvPicPr>
          <p:nvPr>
            <p:ph idx="1"/>
          </p:nvPr>
        </p:nvPicPr>
        <p:blipFill>
          <a:blip r:embed="rId3"/>
          <a:stretch>
            <a:fillRect/>
          </a:stretch>
        </p:blipFill>
        <p:spPr>
          <a:xfrm>
            <a:off x="1303863" y="1436914"/>
            <a:ext cx="8654288" cy="4631103"/>
          </a:xfrm>
          <a:prstGeom prst="rect">
            <a:avLst/>
          </a:prstGeom>
        </p:spPr>
      </p:pic>
      <p:sp>
        <p:nvSpPr>
          <p:cNvPr id="2" name="Slaidinumbri kohatäide 1">
            <a:extLst>
              <a:ext uri="{FF2B5EF4-FFF2-40B4-BE49-F238E27FC236}">
                <a16:creationId xmlns:a16="http://schemas.microsoft.com/office/drawing/2014/main" id="{AFBA549E-EB78-430C-BD82-8EA2FF58A08A}"/>
              </a:ext>
            </a:extLst>
          </p:cNvPr>
          <p:cNvSpPr>
            <a:spLocks noGrp="1"/>
          </p:cNvSpPr>
          <p:nvPr>
            <p:ph type="sldNum" sz="quarter" idx="12"/>
          </p:nvPr>
        </p:nvSpPr>
        <p:spPr/>
        <p:txBody>
          <a:bodyPr/>
          <a:lstStyle/>
          <a:p>
            <a:fld id="{2DAF7F5F-4716-FC41-B42E-A9B5416C3228}" type="slidenum">
              <a:rPr lang="en-EE" smtClean="0"/>
              <a:pPr/>
              <a:t>7</a:t>
            </a:fld>
            <a:endParaRPr lang="en-EE" dirty="0"/>
          </a:p>
        </p:txBody>
      </p:sp>
    </p:spTree>
    <p:extLst>
      <p:ext uri="{BB962C8B-B14F-4D97-AF65-F5344CB8AC3E}">
        <p14:creationId xmlns:p14="http://schemas.microsoft.com/office/powerpoint/2010/main" val="2048651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7ADE9242-6976-4AD3-95EC-B7050EFDF899}"/>
              </a:ext>
            </a:extLst>
          </p:cNvPr>
          <p:cNvSpPr>
            <a:spLocks noGrp="1"/>
          </p:cNvSpPr>
          <p:nvPr>
            <p:ph type="title"/>
          </p:nvPr>
        </p:nvSpPr>
        <p:spPr/>
        <p:txBody>
          <a:bodyPr/>
          <a:lstStyle/>
          <a:p>
            <a:r>
              <a:rPr lang="et-EE" dirty="0"/>
              <a:t>Miks edastame IFCC-</a:t>
            </a:r>
            <a:r>
              <a:rPr lang="et-EE" dirty="0" err="1"/>
              <a:t>le</a:t>
            </a:r>
            <a:r>
              <a:rPr lang="et-EE" dirty="0"/>
              <a:t>?</a:t>
            </a:r>
          </a:p>
        </p:txBody>
      </p:sp>
      <p:sp>
        <p:nvSpPr>
          <p:cNvPr id="3" name="Sisu kohatäide 2">
            <a:extLst>
              <a:ext uri="{FF2B5EF4-FFF2-40B4-BE49-F238E27FC236}">
                <a16:creationId xmlns:a16="http://schemas.microsoft.com/office/drawing/2014/main" id="{C51D64CC-BDFA-40B9-A3CB-D6DBBC0854D9}"/>
              </a:ext>
            </a:extLst>
          </p:cNvPr>
          <p:cNvSpPr>
            <a:spLocks noGrp="1"/>
          </p:cNvSpPr>
          <p:nvPr>
            <p:ph idx="1"/>
          </p:nvPr>
        </p:nvSpPr>
        <p:spPr>
          <a:xfrm>
            <a:off x="838200" y="1657350"/>
            <a:ext cx="10515600" cy="4698999"/>
          </a:xfrm>
        </p:spPr>
        <p:txBody>
          <a:bodyPr/>
          <a:lstStyle/>
          <a:p>
            <a:r>
              <a:rPr lang="et-EE" sz="2200" dirty="0"/>
              <a:t>Edastamine alates 2015 igakuiselt.</a:t>
            </a:r>
          </a:p>
          <a:p>
            <a:r>
              <a:rPr lang="et-EE" sz="2200" dirty="0"/>
              <a:t>Tulemuste igakuine hindamine, analüüs, parendamine. </a:t>
            </a:r>
          </a:p>
          <a:p>
            <a:r>
              <a:rPr lang="fi-FI" sz="2200" dirty="0" err="1"/>
              <a:t>Rahvusvaheline</a:t>
            </a:r>
            <a:r>
              <a:rPr lang="fi-FI" sz="2200" dirty="0"/>
              <a:t> </a:t>
            </a:r>
            <a:r>
              <a:rPr lang="fi-FI" sz="2200" dirty="0" err="1"/>
              <a:t>võrdlus</a:t>
            </a:r>
            <a:r>
              <a:rPr lang="fi-FI" sz="2200" dirty="0"/>
              <a:t> </a:t>
            </a:r>
            <a:r>
              <a:rPr lang="fi-FI" sz="2200" dirty="0" err="1"/>
              <a:t>teiste</a:t>
            </a:r>
            <a:r>
              <a:rPr lang="fi-FI" sz="2200" dirty="0"/>
              <a:t> </a:t>
            </a:r>
            <a:r>
              <a:rPr lang="fi-FI" sz="2200" dirty="0" err="1"/>
              <a:t>laboritega</a:t>
            </a:r>
            <a:r>
              <a:rPr lang="fi-FI" sz="2200" dirty="0"/>
              <a:t>, </a:t>
            </a:r>
            <a:r>
              <a:rPr lang="fi-FI" sz="2200" dirty="0" err="1"/>
              <a:t>kord</a:t>
            </a:r>
            <a:r>
              <a:rPr lang="fi-FI" sz="2200" dirty="0"/>
              <a:t> </a:t>
            </a:r>
            <a:r>
              <a:rPr lang="fi-FI" sz="2200" dirty="0" err="1"/>
              <a:t>aastas</a:t>
            </a:r>
            <a:r>
              <a:rPr lang="fi-FI" sz="2200" dirty="0"/>
              <a:t> </a:t>
            </a:r>
            <a:r>
              <a:rPr lang="et-EE" sz="2200" dirty="0"/>
              <a:t>IFCC </a:t>
            </a:r>
            <a:r>
              <a:rPr lang="fi-FI" sz="2200" dirty="0" err="1"/>
              <a:t>protokoll</a:t>
            </a:r>
            <a:r>
              <a:rPr lang="et-EE" sz="2200" dirty="0"/>
              <a:t>.</a:t>
            </a:r>
            <a:endParaRPr lang="fi-FI" sz="2200" dirty="0"/>
          </a:p>
          <a:p>
            <a:pPr marL="0" indent="0">
              <a:buNone/>
            </a:pPr>
            <a:endParaRPr lang="et-EE" dirty="0"/>
          </a:p>
          <a:p>
            <a:r>
              <a:rPr lang="et-EE" sz="2400" u="sng" dirty="0"/>
              <a:t>Probleemid:</a:t>
            </a:r>
          </a:p>
          <a:p>
            <a:pPr lvl="1"/>
            <a:r>
              <a:rPr lang="et-EE" sz="2200" dirty="0"/>
              <a:t>Kas ja mis ulatuses IT-lahendus üldse võimaldab kvaliteediindikaatoreid registreerida, kokkuvõtteid teha?</a:t>
            </a:r>
          </a:p>
          <a:p>
            <a:pPr lvl="1"/>
            <a:r>
              <a:rPr lang="en-US" sz="2200" dirty="0"/>
              <a:t>Laborite </a:t>
            </a:r>
            <a:r>
              <a:rPr lang="en-US" sz="2200" dirty="0" err="1"/>
              <a:t>töökorraldus</a:t>
            </a:r>
            <a:r>
              <a:rPr lang="en-US" sz="2200" dirty="0"/>
              <a:t>, IT-</a:t>
            </a:r>
            <a:r>
              <a:rPr lang="en-US" sz="2200" dirty="0" err="1"/>
              <a:t>lahendused</a:t>
            </a:r>
            <a:r>
              <a:rPr lang="en-US" sz="2200" dirty="0"/>
              <a:t> </a:t>
            </a:r>
            <a:r>
              <a:rPr lang="en-US" sz="2200" dirty="0" err="1"/>
              <a:t>erinevad</a:t>
            </a:r>
            <a:r>
              <a:rPr lang="en-US" sz="2200" dirty="0"/>
              <a:t> – kas </a:t>
            </a:r>
            <a:r>
              <a:rPr lang="en-US" sz="2200" dirty="0" err="1"/>
              <a:t>tulemused</a:t>
            </a:r>
            <a:r>
              <a:rPr lang="en-US" sz="2200" dirty="0"/>
              <a:t> on </a:t>
            </a:r>
            <a:r>
              <a:rPr lang="en-US" sz="2200" dirty="0" err="1"/>
              <a:t>võrreldavad</a:t>
            </a:r>
            <a:r>
              <a:rPr lang="en-US" sz="2200" dirty="0"/>
              <a:t>?</a:t>
            </a:r>
          </a:p>
          <a:p>
            <a:pPr lvl="1"/>
            <a:r>
              <a:rPr lang="et-EE" sz="2200" dirty="0"/>
              <a:t>Käsitsi andmete kogumine, lisadokumenteerimine – laborile koormav, lisatöö.</a:t>
            </a:r>
          </a:p>
          <a:p>
            <a:endParaRPr lang="fi-FI" dirty="0"/>
          </a:p>
          <a:p>
            <a:endParaRPr lang="et-EE" dirty="0"/>
          </a:p>
          <a:p>
            <a:pPr marL="0" indent="0">
              <a:buNone/>
            </a:pPr>
            <a:endParaRPr lang="et-EE" dirty="0"/>
          </a:p>
          <a:p>
            <a:endParaRPr lang="et-EE" dirty="0"/>
          </a:p>
          <a:p>
            <a:endParaRPr lang="et-EE" dirty="0"/>
          </a:p>
        </p:txBody>
      </p:sp>
      <p:sp>
        <p:nvSpPr>
          <p:cNvPr id="4" name="Slaidinumbri kohatäide 3">
            <a:extLst>
              <a:ext uri="{FF2B5EF4-FFF2-40B4-BE49-F238E27FC236}">
                <a16:creationId xmlns:a16="http://schemas.microsoft.com/office/drawing/2014/main" id="{03C52E37-7F9F-471A-A7BA-9FDE8DD72C96}"/>
              </a:ext>
            </a:extLst>
          </p:cNvPr>
          <p:cNvSpPr>
            <a:spLocks noGrp="1"/>
          </p:cNvSpPr>
          <p:nvPr>
            <p:ph type="sldNum" sz="quarter" idx="12"/>
          </p:nvPr>
        </p:nvSpPr>
        <p:spPr/>
        <p:txBody>
          <a:bodyPr/>
          <a:lstStyle/>
          <a:p>
            <a:fld id="{2DAF7F5F-4716-FC41-B42E-A9B5416C3228}" type="slidenum">
              <a:rPr lang="en-EE" smtClean="0"/>
              <a:pPr/>
              <a:t>8</a:t>
            </a:fld>
            <a:endParaRPr lang="en-EE" dirty="0"/>
          </a:p>
        </p:txBody>
      </p:sp>
    </p:spTree>
    <p:extLst>
      <p:ext uri="{BB962C8B-B14F-4D97-AF65-F5344CB8AC3E}">
        <p14:creationId xmlns:p14="http://schemas.microsoft.com/office/powerpoint/2010/main" val="21851592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numbri kohatäide 1">
            <a:extLst>
              <a:ext uri="{FF2B5EF4-FFF2-40B4-BE49-F238E27FC236}">
                <a16:creationId xmlns:a16="http://schemas.microsoft.com/office/drawing/2014/main" id="{549B035A-DFE3-467C-A313-210A3709AFEE}"/>
              </a:ext>
            </a:extLst>
          </p:cNvPr>
          <p:cNvSpPr>
            <a:spLocks noGrp="1"/>
          </p:cNvSpPr>
          <p:nvPr>
            <p:ph type="sldNum" sz="quarter" idx="12"/>
          </p:nvPr>
        </p:nvSpPr>
        <p:spPr/>
        <p:txBody>
          <a:bodyPr/>
          <a:lstStyle/>
          <a:p>
            <a:fld id="{2DAF7F5F-4716-FC41-B42E-A9B5416C3228}" type="slidenum">
              <a:rPr lang="en-EE" smtClean="0"/>
              <a:pPr/>
              <a:t>9</a:t>
            </a:fld>
            <a:endParaRPr lang="en-EE"/>
          </a:p>
        </p:txBody>
      </p:sp>
      <p:pic>
        <p:nvPicPr>
          <p:cNvPr id="3" name="Pilt 2">
            <a:extLst>
              <a:ext uri="{FF2B5EF4-FFF2-40B4-BE49-F238E27FC236}">
                <a16:creationId xmlns:a16="http://schemas.microsoft.com/office/drawing/2014/main" id="{41F46E25-AD44-468A-A269-3871DA6DF8B0}"/>
              </a:ext>
            </a:extLst>
          </p:cNvPr>
          <p:cNvPicPr>
            <a:picLocks noChangeAspect="1"/>
          </p:cNvPicPr>
          <p:nvPr/>
        </p:nvPicPr>
        <p:blipFill>
          <a:blip r:embed="rId3"/>
          <a:stretch>
            <a:fillRect/>
          </a:stretch>
        </p:blipFill>
        <p:spPr>
          <a:xfrm>
            <a:off x="2834357" y="1252539"/>
            <a:ext cx="6523285" cy="4352921"/>
          </a:xfrm>
          <a:prstGeom prst="rect">
            <a:avLst/>
          </a:prstGeom>
        </p:spPr>
      </p:pic>
    </p:spTree>
    <p:extLst>
      <p:ext uri="{BB962C8B-B14F-4D97-AF65-F5344CB8AC3E}">
        <p14:creationId xmlns:p14="http://schemas.microsoft.com/office/powerpoint/2010/main" val="1940003384"/>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000000"/>
      </a:dk2>
      <a:lt2>
        <a:srgbClr val="E8E8E8"/>
      </a:lt2>
      <a:accent1>
        <a:srgbClr val="348DC0"/>
      </a:accent1>
      <a:accent2>
        <a:srgbClr val="E08DB2"/>
      </a:accent2>
      <a:accent3>
        <a:srgbClr val="66A56E"/>
      </a:accent3>
      <a:accent4>
        <a:srgbClr val="EEBC4C"/>
      </a:accent4>
      <a:accent5>
        <a:srgbClr val="808285"/>
      </a:accent5>
      <a:accent6>
        <a:srgbClr val="E9E9EA"/>
      </a:accent6>
      <a:hlink>
        <a:srgbClr val="348DC0"/>
      </a:hlink>
      <a:folHlink>
        <a:srgbClr val="808285"/>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2705</TotalTime>
  <Words>1289</Words>
  <Application>Microsoft Office PowerPoint</Application>
  <PresentationFormat>Laiekraan</PresentationFormat>
  <Paragraphs>98</Paragraphs>
  <Slides>9</Slides>
  <Notes>9</Notes>
  <HiddenSlides>0</HiddenSlides>
  <MMClips>0</MMClips>
  <ScaleCrop>false</ScaleCrop>
  <HeadingPairs>
    <vt:vector size="6" baseType="variant">
      <vt:variant>
        <vt:lpstr>Kasutatud fondid</vt:lpstr>
      </vt:variant>
      <vt:variant>
        <vt:i4>3</vt:i4>
      </vt:variant>
      <vt:variant>
        <vt:lpstr>Kujundus</vt:lpstr>
      </vt:variant>
      <vt:variant>
        <vt:i4>1</vt:i4>
      </vt:variant>
      <vt:variant>
        <vt:lpstr>Slaidipealkirjad</vt:lpstr>
      </vt:variant>
      <vt:variant>
        <vt:i4>9</vt:i4>
      </vt:variant>
    </vt:vector>
  </HeadingPairs>
  <TitlesOfParts>
    <vt:vector size="13" baseType="lpstr">
      <vt:lpstr>Aptos</vt:lpstr>
      <vt:lpstr>Arial</vt:lpstr>
      <vt:lpstr>Courier New</vt:lpstr>
      <vt:lpstr>Office Theme</vt:lpstr>
      <vt:lpstr>Kvaliteediindikaatorid Pärnu haigla laboris</vt:lpstr>
      <vt:lpstr>IFCC WG‑LEPS kvaliteediindikaatorid</vt:lpstr>
      <vt:lpstr>Laboris hinnatavad IFCC kvaliteediindikaatorid</vt:lpstr>
      <vt:lpstr>Laboris hinnatavad IFCC kvaliteediindikaatorid</vt:lpstr>
      <vt:lpstr>Laboris hinnatavad IFCC kvaliteediindikaatorid</vt:lpstr>
      <vt:lpstr>Ringlusaegade hindamine</vt:lpstr>
      <vt:lpstr>Kokkuvõtted</vt:lpstr>
      <vt:lpstr>Miks edastame IFCC-le?</vt:lpstr>
      <vt:lpstr>PowerPointi esitlus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Karin Artel</dc:creator>
  <cp:lastModifiedBy>Sinne Pajula</cp:lastModifiedBy>
  <cp:revision>103</cp:revision>
  <cp:lastPrinted>2026-04-29T10:23:18Z</cp:lastPrinted>
  <dcterms:created xsi:type="dcterms:W3CDTF">2024-05-13T12:55:59Z</dcterms:created>
  <dcterms:modified xsi:type="dcterms:W3CDTF">2026-04-30T06:38:11Z</dcterms:modified>
</cp:coreProperties>
</file>