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3" r:id="rId2"/>
  </p:sldMasterIdLst>
  <p:sldIdLst>
    <p:sldId id="272" r:id="rId3"/>
    <p:sldId id="258" r:id="rId4"/>
    <p:sldId id="273" r:id="rId5"/>
    <p:sldId id="274" r:id="rId6"/>
    <p:sldId id="275" r:id="rId7"/>
    <p:sldId id="276" r:id="rId8"/>
    <p:sldId id="281" r:id="rId9"/>
    <p:sldId id="279" r:id="rId10"/>
    <p:sldId id="280" r:id="rId11"/>
    <p:sldId id="278" r:id="rId12"/>
    <p:sldId id="291" r:id="rId13"/>
    <p:sldId id="285" r:id="rId14"/>
    <p:sldId id="282" r:id="rId15"/>
    <p:sldId id="283" r:id="rId16"/>
    <p:sldId id="293" r:id="rId17"/>
    <p:sldId id="290" r:id="rId18"/>
    <p:sldId id="289" r:id="rId19"/>
    <p:sldId id="284" r:id="rId20"/>
    <p:sldId id="296" r:id="rId21"/>
    <p:sldId id="294" r:id="rId22"/>
    <p:sldId id="287" r:id="rId23"/>
    <p:sldId id="292" r:id="rId24"/>
    <p:sldId id="298" r:id="rId25"/>
    <p:sldId id="297" r:id="rId26"/>
    <p:sldId id="271" r:id="rId27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vel Volõnkin - IVKH" initials="PV-I" lastIdx="1" clrIdx="0">
    <p:extLst>
      <p:ext uri="{19B8F6BF-5375-455C-9EA6-DF929625EA0E}">
        <p15:presenceInfo xmlns:p15="http://schemas.microsoft.com/office/powerpoint/2012/main" userId="Pavel Volõnkin - IVK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2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4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5D4A4-3FDB-424A-9420-43BCA2998BB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932EB-0A7B-4C81-AD5C-71545B1DB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55102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5D4A4-3FDB-424A-9420-43BCA2998BB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932EB-0A7B-4C81-AD5C-71545B1DB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4177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t-EE" sz="1800" b="0" strike="noStrike" spc="-1">
              <a:solidFill>
                <a:srgbClr val="000000"/>
              </a:solidFill>
              <a:latin typeface="Futura Lt BT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t-EE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1317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20101015_ivkh_ppt_ti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7746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4EE0B-CC44-491A-B14F-14A4149FC0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138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2FA34-F5DA-4F68-9A0A-DAAE2EE2FF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248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Ø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Ø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C0059-37A0-4C76-BCD6-7C6517A457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541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FDF86-A65C-4979-AFB3-8B73942D1F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957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2604E-4C1C-4FCF-A975-ECC9E050C2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2174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0E6C5-1149-47D7-89AA-9511C9D11B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95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A0162-4E5E-4930-A507-2B7AC4C0CB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99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5D4A4-3FDB-424A-9420-43BCA2998BB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932EB-0A7B-4C81-AD5C-71545B1DB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130302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t-E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986A4-9785-4EE3-AFC2-2E7D3AC50B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612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FB159-5DD3-4144-9804-BE87025915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034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CCEE5-7029-4E08-A680-466BEDD66D1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011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Ø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Ø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5D4A4-3FDB-424A-9420-43BCA2998BB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932EB-0A7B-4C81-AD5C-71545B1DB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08347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5D4A4-3FDB-424A-9420-43BCA2998BB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932EB-0A7B-4C81-AD5C-71545B1DB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8639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5D4A4-3FDB-424A-9420-43BCA2998BB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932EB-0A7B-4C81-AD5C-71545B1DB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56338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5D4A4-3FDB-424A-9420-43BCA2998BB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932EB-0A7B-4C81-AD5C-71545B1DB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85991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5D4A4-3FDB-424A-9420-43BCA2998BB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932EB-0A7B-4C81-AD5C-71545B1DB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224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t-E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5D4A4-3FDB-424A-9420-43BCA2998BB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932EB-0A7B-4C81-AD5C-71545B1DB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32716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5D4A4-3FDB-424A-9420-43BCA2998BB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932EB-0A7B-4C81-AD5C-71545B1DB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0121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20101015_ivkh_ppt_content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t-EE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t-EE" smtClean="0"/>
              <a:t>Edit Master text styles</a:t>
            </a:r>
          </a:p>
          <a:p>
            <a:pPr lvl="1"/>
            <a:r>
              <a:rPr lang="en-US" altLang="et-EE" smtClean="0"/>
              <a:t>Second level</a:t>
            </a:r>
          </a:p>
          <a:p>
            <a:pPr lvl="2"/>
            <a:r>
              <a:rPr lang="en-US" altLang="et-EE" smtClean="0"/>
              <a:t>Third level</a:t>
            </a:r>
          </a:p>
          <a:p>
            <a:pPr lvl="3"/>
            <a:r>
              <a:rPr lang="en-US" altLang="et-EE" smtClean="0"/>
              <a:t>Fourth level</a:t>
            </a:r>
          </a:p>
          <a:p>
            <a:pPr lvl="4"/>
            <a:r>
              <a:rPr lang="en-US" altLang="et-EE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08738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fld id="{7135D4A4-3FDB-424A-9420-43BCA2998BB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408738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et-EE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08738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602932EB-0A7B-4C81-AD5C-71545B1DB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4056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20101015_ivkh_ppt_content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t-EE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t-EE" smtClean="0"/>
              <a:t>Edit Master text styles</a:t>
            </a:r>
          </a:p>
          <a:p>
            <a:pPr lvl="1"/>
            <a:r>
              <a:rPr lang="en-US" altLang="et-EE" smtClean="0"/>
              <a:t>Second level</a:t>
            </a:r>
          </a:p>
          <a:p>
            <a:pPr lvl="2"/>
            <a:r>
              <a:rPr lang="en-US" altLang="et-EE" smtClean="0"/>
              <a:t>Third level</a:t>
            </a:r>
          </a:p>
          <a:p>
            <a:pPr lvl="3"/>
            <a:r>
              <a:rPr lang="en-US" altLang="et-EE" smtClean="0"/>
              <a:t>Fourth level</a:t>
            </a:r>
          </a:p>
          <a:p>
            <a:pPr lvl="4"/>
            <a:r>
              <a:rPr lang="en-US" altLang="et-EE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08738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408738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08738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8D2871-22E2-48DF-87CF-5949C4532CE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44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4F8273"/>
          </a:solidFill>
          <a:latin typeface="Futura Hv B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8"/>
          <p:cNvSpPr/>
          <p:nvPr/>
        </p:nvSpPr>
        <p:spPr>
          <a:xfrm>
            <a:off x="2099880" y="5596920"/>
            <a:ext cx="3456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t-EE" sz="2400" b="1" strike="noStrike" spc="-1" dirty="0" smtClean="0">
                <a:solidFill>
                  <a:srgbClr val="4F8273"/>
                </a:solidFill>
                <a:latin typeface="Futura Lt BT"/>
              </a:rPr>
              <a:t>06.05.2026</a:t>
            </a:r>
            <a:endParaRPr lang="et-EE" sz="2400" b="0" strike="noStrike" spc="-1" dirty="0">
              <a:solidFill>
                <a:srgbClr val="4F8273"/>
              </a:solidFill>
              <a:latin typeface="Arial"/>
            </a:endParaRPr>
          </a:p>
        </p:txBody>
      </p:sp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2268643" y="1876242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t-EE" b="1" spc="-1" dirty="0" smtClean="0">
                <a:solidFill>
                  <a:srgbClr val="4F8273"/>
                </a:solidFill>
                <a:latin typeface="Futura Hv BT"/>
              </a:rPr>
              <a:t>Kvaliteediindikaatorid: kui üksikasjalikuks minna?</a:t>
            </a:r>
            <a:endParaRPr lang="et-EE" sz="4400" b="0" strike="noStrike" spc="-1" dirty="0">
              <a:solidFill>
                <a:srgbClr val="4F8273"/>
              </a:solidFill>
              <a:latin typeface="Futura Lt BT"/>
            </a:endParaRPr>
          </a:p>
        </p:txBody>
      </p:sp>
      <p:sp>
        <p:nvSpPr>
          <p:cNvPr id="84" name="TextBox 9"/>
          <p:cNvSpPr/>
          <p:nvPr/>
        </p:nvSpPr>
        <p:spPr>
          <a:xfrm>
            <a:off x="6888240" y="5319720"/>
            <a:ext cx="3528000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t-EE" sz="2400" b="1" strike="noStrike" spc="-1" dirty="0" smtClean="0">
                <a:solidFill>
                  <a:srgbClr val="4F8273"/>
                </a:solidFill>
                <a:latin typeface="Futura Lt BT"/>
              </a:rPr>
              <a:t>Sergei </a:t>
            </a:r>
            <a:r>
              <a:rPr lang="et-EE" sz="2400" b="1" strike="noStrike" spc="-1" dirty="0" smtClean="0">
                <a:solidFill>
                  <a:srgbClr val="4F8273"/>
                </a:solidFill>
                <a:latin typeface="Futura Lt BT"/>
              </a:rPr>
              <a:t>Mihhailov</a:t>
            </a:r>
            <a:endParaRPr lang="et-EE" sz="1800" b="0" strike="noStrike" spc="-1" dirty="0">
              <a:solidFill>
                <a:srgbClr val="4F8273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t-EE" sz="1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920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Hemolüüs: Kui sügavale minna?</a:t>
            </a:r>
            <a:endParaRPr lang="et-E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38770"/>
            <a:ext cx="5850632" cy="1329689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38460" y="2989591"/>
            <a:ext cx="6153540" cy="3868409"/>
          </a:xfrm>
        </p:spPr>
        <p:txBody>
          <a:bodyPr/>
          <a:lstStyle/>
          <a:p>
            <a:r>
              <a:rPr lang="et-EE" dirty="0" smtClean="0"/>
              <a:t>Olukorra parandamiseks ei piisa keskmise haigla näitaja arvutamisest</a:t>
            </a:r>
          </a:p>
          <a:p>
            <a:r>
              <a:rPr lang="et-EE" dirty="0" smtClean="0"/>
              <a:t>Proovivõtja tasemel näeme, et HIS võimaldab väljade mittetäitmist</a:t>
            </a:r>
          </a:p>
          <a:p>
            <a:endParaRPr lang="et-EE" dirty="0"/>
          </a:p>
          <a:p>
            <a:pPr marL="0" indent="0">
              <a:buNone/>
            </a:pPr>
            <a:r>
              <a:rPr lang="et-EE" dirty="0" smtClean="0"/>
              <a:t>Küsimus: kas labor võib loobuda mittekorrapäraselt vormistatud tellimusest?</a:t>
            </a:r>
            <a:endParaRPr lang="et-E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17638"/>
            <a:ext cx="5428860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t-EE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00203"/>
            <a:ext cx="9321684" cy="525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5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Näidis 1 – laborisisene tegevus: algoritmid</a:t>
            </a:r>
          </a:p>
          <a:p>
            <a:endParaRPr lang="et-EE" dirty="0" smtClean="0"/>
          </a:p>
          <a:p>
            <a:endParaRPr lang="et-EE" dirty="0" smtClean="0"/>
          </a:p>
          <a:p>
            <a:endParaRPr lang="et-EE" dirty="0"/>
          </a:p>
          <a:p>
            <a:endParaRPr lang="et-EE" dirty="0" smtClean="0"/>
          </a:p>
          <a:p>
            <a:endParaRPr lang="et-EE" dirty="0"/>
          </a:p>
          <a:p>
            <a:pPr lvl="1"/>
            <a:r>
              <a:rPr lang="et-EE" dirty="0" smtClean="0"/>
              <a:t>Ideaalis algoritmid on automatiseeritud (teavitamine, lisauuringute tellimine, arvutuslikud testid jne)</a:t>
            </a:r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62" y="2443162"/>
            <a:ext cx="9972675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5257797"/>
          </a:xfrm>
        </p:spPr>
        <p:txBody>
          <a:bodyPr/>
          <a:lstStyle/>
          <a:p>
            <a:r>
              <a:rPr lang="et-EE" dirty="0" smtClean="0"/>
              <a:t>Näidis 2 – laborisisene tegevus, infektsioonihaiguste diagnostika</a:t>
            </a:r>
          </a:p>
          <a:p>
            <a:pPr marL="0" indent="0">
              <a:buNone/>
            </a:pPr>
            <a:r>
              <a:rPr lang="et-EE" dirty="0" smtClean="0">
                <a:cs typeface="Times New Roman" panose="02020603050405020304" pitchFamily="18" charset="0"/>
              </a:rPr>
              <a:t>Patsiendi valikukriteeriumid: </a:t>
            </a:r>
            <a:endParaRPr lang="et-EE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t-EE" sz="2400" dirty="0">
                <a:cs typeface="Times New Roman" panose="02020603050405020304" pitchFamily="18" charset="0"/>
              </a:rPr>
              <a:t>proovimaterjali olemasolu (</a:t>
            </a:r>
            <a:r>
              <a:rPr lang="et-EE" sz="2400" dirty="0" err="1">
                <a:cs typeface="Times New Roman" panose="02020603050405020304" pitchFamily="18" charset="0"/>
              </a:rPr>
              <a:t>LiHep</a:t>
            </a:r>
            <a:r>
              <a:rPr lang="et-EE" sz="2400" dirty="0">
                <a:cs typeface="Times New Roman" panose="02020603050405020304" pitchFamily="18" charset="0"/>
              </a:rPr>
              <a:t> katsuti võetud);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t-EE" sz="2400" dirty="0">
                <a:cs typeface="Times New Roman" panose="02020603050405020304" pitchFamily="18" charset="0"/>
              </a:rPr>
              <a:t>vanus (16-49 aastat);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t-EE" sz="2400" dirty="0">
                <a:cs typeface="Times New Roman" panose="02020603050405020304" pitchFamily="18" charset="0"/>
              </a:rPr>
              <a:t>positiivse staatuse puudumine IVKH </a:t>
            </a:r>
            <a:r>
              <a:rPr lang="et-EE" sz="2400" dirty="0" err="1">
                <a:cs typeface="Times New Roman" panose="02020603050405020304" pitchFamily="18" charset="0"/>
              </a:rPr>
              <a:t>LIS-is</a:t>
            </a:r>
            <a:r>
              <a:rPr lang="et-EE" sz="2400" dirty="0">
                <a:cs typeface="Times New Roman" panose="02020603050405020304" pitchFamily="18" charset="0"/>
              </a:rPr>
              <a:t> (positiivseid uuesti ei testita);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t-EE" sz="2400" dirty="0" smtClean="0">
                <a:cs typeface="Times New Roman" panose="02020603050405020304" pitchFamily="18" charset="0"/>
              </a:rPr>
              <a:t>viimasest testimisest (negatiivne tulemus) on möödunud vähemalt 180 päeva.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t-EE" sz="2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sz="2400" dirty="0" smtClean="0">
                <a:cs typeface="Times New Roman" panose="02020603050405020304" pitchFamily="18" charset="0"/>
              </a:rPr>
              <a:t>HIV uued juhtumid 4 (teostatud uuringud 2861), HCV uued juhtumid 2 (teostatud uuringud 2118)</a:t>
            </a:r>
          </a:p>
          <a:p>
            <a:pPr marL="0" indent="0">
              <a:buNone/>
            </a:pPr>
            <a:endParaRPr lang="et-EE" sz="2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sz="2400" b="1" dirty="0" smtClean="0">
                <a:cs typeface="Times New Roman" panose="02020603050405020304" pitchFamily="18" charset="0"/>
              </a:rPr>
              <a:t>Reaalsus: labor võib uuringuid juurde tellida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45663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Näidis 3 – vale tellimus HCG </a:t>
            </a:r>
          </a:p>
          <a:p>
            <a:pPr lvl="1"/>
            <a:r>
              <a:rPr lang="et-EE" dirty="0" smtClean="0"/>
              <a:t>Mehed </a:t>
            </a:r>
          </a:p>
          <a:p>
            <a:pPr lvl="1"/>
            <a:r>
              <a:rPr lang="et-EE" dirty="0" smtClean="0"/>
              <a:t>Naised 55+</a:t>
            </a:r>
          </a:p>
          <a:p>
            <a:pPr lvl="1"/>
            <a:endParaRPr lang="et-EE" dirty="0"/>
          </a:p>
          <a:p>
            <a:pPr marL="457200" lvl="1" indent="0">
              <a:buNone/>
            </a:pPr>
            <a:r>
              <a:rPr lang="et-EE" dirty="0" err="1" smtClean="0"/>
              <a:t>EMO-s</a:t>
            </a:r>
            <a:r>
              <a:rPr lang="et-EE" dirty="0" smtClean="0"/>
              <a:t>: 25/645 (3,9%)</a:t>
            </a:r>
          </a:p>
          <a:p>
            <a:pPr marL="457200" lvl="1" indent="0">
              <a:buNone/>
            </a:pPr>
            <a:r>
              <a:rPr lang="et-EE" dirty="0" smtClean="0"/>
              <a:t>Kõik tellijad: 38/1176 (3,2%)</a:t>
            </a:r>
          </a:p>
          <a:p>
            <a:pPr marL="457200" lvl="1" indent="0">
              <a:buNone/>
            </a:pPr>
            <a:endParaRPr lang="et-EE" dirty="0"/>
          </a:p>
          <a:p>
            <a:pPr marL="457200" lvl="1" indent="0">
              <a:buNone/>
            </a:pPr>
            <a:r>
              <a:rPr lang="et-EE" b="1" dirty="0" smtClean="0"/>
              <a:t>Küsimus: kas labor võib </a:t>
            </a:r>
          </a:p>
          <a:p>
            <a:pPr marL="457200" lvl="1" indent="0">
              <a:buNone/>
            </a:pPr>
            <a:r>
              <a:rPr lang="et-EE" b="1" dirty="0" smtClean="0"/>
              <a:t>tellimust automaatselt</a:t>
            </a:r>
          </a:p>
          <a:p>
            <a:pPr marL="457200" lvl="1" indent="0">
              <a:buNone/>
            </a:pPr>
            <a:r>
              <a:rPr lang="et-EE" b="1" dirty="0" smtClean="0"/>
              <a:t>tühistada? </a:t>
            </a:r>
            <a:endParaRPr lang="et-EE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2012956"/>
            <a:ext cx="723900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1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5257797"/>
          </a:xfrm>
        </p:spPr>
        <p:txBody>
          <a:bodyPr/>
          <a:lstStyle/>
          <a:p>
            <a:r>
              <a:rPr lang="et-EE" dirty="0" smtClean="0"/>
              <a:t>Näidis 4 – identifitseerimise vea tuvastamine</a:t>
            </a:r>
          </a:p>
          <a:p>
            <a:endParaRPr lang="et-EE" dirty="0"/>
          </a:p>
          <a:p>
            <a:endParaRPr lang="et-EE" dirty="0" smtClean="0"/>
          </a:p>
          <a:p>
            <a:endParaRPr lang="et-EE" dirty="0"/>
          </a:p>
          <a:p>
            <a:pPr marL="0" indent="0">
              <a:buNone/>
            </a:pPr>
            <a:r>
              <a:rPr lang="et-EE" dirty="0" smtClean="0"/>
              <a:t>Kõige mõjusam mittevastavus laborimeditsiinis - POHAK</a:t>
            </a:r>
          </a:p>
          <a:p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2042069"/>
            <a:ext cx="11339521" cy="146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51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600202"/>
            <a:ext cx="9088855" cy="525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6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t-EE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511474"/>
            <a:ext cx="9343054" cy="534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1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err="1" smtClean="0"/>
              <a:t>IVKHs</a:t>
            </a:r>
            <a:r>
              <a:rPr lang="et-EE" dirty="0" smtClean="0"/>
              <a:t> me kahtlustame patsiendi identifitseerimise vigu kui</a:t>
            </a:r>
          </a:p>
          <a:p>
            <a:pPr lvl="1"/>
            <a:r>
              <a:rPr lang="et-EE" dirty="0" smtClean="0"/>
              <a:t>CRP langeb üle 50% 24 tunni jooksul (poolestusaeg)</a:t>
            </a:r>
          </a:p>
          <a:p>
            <a:pPr lvl="1"/>
            <a:r>
              <a:rPr lang="et-EE" dirty="0" smtClean="0"/>
              <a:t>PCT langeb üle 60% 24 tunni jooksul (poolestusaeg)</a:t>
            </a:r>
          </a:p>
          <a:p>
            <a:pPr lvl="1"/>
            <a:r>
              <a:rPr lang="et-EE" dirty="0" smtClean="0"/>
              <a:t>Rohkem kui 6 parameetrit </a:t>
            </a:r>
            <a:r>
              <a:rPr lang="et-EE" dirty="0" err="1" smtClean="0"/>
              <a:t>hemogrammis</a:t>
            </a:r>
            <a:r>
              <a:rPr lang="et-EE" dirty="0" smtClean="0"/>
              <a:t> ei läbi delta </a:t>
            </a:r>
            <a:r>
              <a:rPr lang="et-EE" dirty="0" err="1" smtClean="0"/>
              <a:t>checki</a:t>
            </a:r>
            <a:r>
              <a:rPr lang="et-EE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737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smtClean="0"/>
              <a:t>Probleemid rakendamisel</a:t>
            </a:r>
          </a:p>
          <a:p>
            <a:r>
              <a:rPr lang="et-EE" dirty="0" smtClean="0"/>
              <a:t>Tarkvara võimekus</a:t>
            </a:r>
          </a:p>
          <a:p>
            <a:endParaRPr lang="et-EE" dirty="0"/>
          </a:p>
          <a:p>
            <a:endParaRPr lang="et-EE" dirty="0" smtClean="0"/>
          </a:p>
          <a:p>
            <a:endParaRPr lang="et-EE" dirty="0"/>
          </a:p>
          <a:p>
            <a:endParaRPr lang="et-EE" dirty="0" smtClean="0"/>
          </a:p>
          <a:p>
            <a:endParaRPr lang="et-EE" dirty="0"/>
          </a:p>
          <a:p>
            <a:r>
              <a:rPr lang="et-EE" dirty="0" smtClean="0"/>
              <a:t>Proovivõtjate suhtumine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490135"/>
            <a:ext cx="56673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4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Õppeeesmärgid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Tuletame meelde, mis on sagedamini kasutatavad kvaliteedi indikaatorid laborimeditsiinis</a:t>
            </a:r>
            <a:endParaRPr lang="et-EE" dirty="0" smtClean="0"/>
          </a:p>
          <a:p>
            <a:r>
              <a:rPr lang="et-EE" dirty="0" smtClean="0"/>
              <a:t>Näeme, kuidas nende arvutamine käib IVKH-s</a:t>
            </a:r>
          </a:p>
          <a:p>
            <a:r>
              <a:rPr lang="et-EE" dirty="0" smtClean="0"/>
              <a:t>Vaatame, missuguste piirangutega KI arvutamine ja rakendamine on seotud</a:t>
            </a:r>
            <a:endParaRPr lang="et-EE" dirty="0" smtClean="0"/>
          </a:p>
          <a:p>
            <a:r>
              <a:rPr lang="et-EE" dirty="0" smtClean="0"/>
              <a:t>Mõtleme, mis eesmärke saab </a:t>
            </a:r>
            <a:r>
              <a:rPr lang="et-EE" dirty="0" err="1" smtClean="0"/>
              <a:t>KI-ga</a:t>
            </a:r>
            <a:r>
              <a:rPr lang="et-EE" dirty="0"/>
              <a:t> saavutada </a:t>
            </a:r>
            <a:r>
              <a:rPr lang="et-EE" dirty="0" smtClean="0"/>
              <a:t>väärtuspõhine laboriuuringu teostamine vaatenurgast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15058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578278"/>
            <a:ext cx="5644096" cy="527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13742" y="1578278"/>
            <a:ext cx="54613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400" dirty="0" smtClean="0"/>
              <a:t>Ca 25% on „jälgimise“ kategoorias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400" dirty="0" err="1" smtClean="0"/>
              <a:t>cTnT</a:t>
            </a:r>
            <a:r>
              <a:rPr lang="et-EE" sz="2400" dirty="0" smtClean="0"/>
              <a:t> on vaja korrata 1h (või 3h) tunni pärast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400" dirty="0" smtClean="0"/>
          </a:p>
          <a:p>
            <a:endParaRPr lang="et-EE" sz="2400" dirty="0"/>
          </a:p>
          <a:p>
            <a:r>
              <a:rPr lang="et-EE" sz="2400" dirty="0" smtClean="0"/>
              <a:t>Küsimus: kui suur osa korduvatest </a:t>
            </a:r>
            <a:r>
              <a:rPr lang="et-EE" sz="2400" dirty="0" err="1" smtClean="0"/>
              <a:t>cTnT</a:t>
            </a:r>
            <a:r>
              <a:rPr lang="et-EE" sz="2400" dirty="0" smtClean="0"/>
              <a:t> uuringutest teostatakse 1h (või 3h) peale esimest proovivõtu?</a:t>
            </a:r>
            <a:endParaRPr lang="et-EE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742" y="3021636"/>
            <a:ext cx="3676958" cy="52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4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5618564" cy="4525963"/>
          </a:xfrm>
        </p:spPr>
        <p:txBody>
          <a:bodyPr/>
          <a:lstStyle/>
          <a:p>
            <a:pPr marL="0" indent="0">
              <a:buNone/>
            </a:pPr>
            <a:r>
              <a:rPr lang="et-EE" dirty="0" smtClean="0"/>
              <a:t>ca 50% kordusuuringutest on võetud 1 v 3 tunni peale esimese proovi võtmist. Kuidas tõlgendada tulemust?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 smtClean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64" y="1600203"/>
            <a:ext cx="5618564" cy="38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1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t-EE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00202"/>
            <a:ext cx="9325396" cy="525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0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QI: Vastavus eesmärkidele…tegevusele suunav tulemus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5618564" cy="4525963"/>
          </a:xfrm>
        </p:spPr>
        <p:txBody>
          <a:bodyPr/>
          <a:lstStyle/>
          <a:p>
            <a:pPr marL="0" indent="0">
              <a:buNone/>
            </a:pPr>
            <a:r>
              <a:rPr lang="et-EE" dirty="0" smtClean="0"/>
              <a:t>Labor teab vastuse tulemusest esimesena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 smtClean="0"/>
              <a:t>Küsimus: kas labor võib ise tellida kordustesti otse proovivõtjalt?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 smtClean="0"/>
              <a:t>Kisaküsimus: kas labor saab kustutada CK-MB tellimust? </a:t>
            </a:r>
            <a:r>
              <a:rPr lang="et-EE" dirty="0"/>
              <a:t>(</a:t>
            </a:r>
            <a:r>
              <a:rPr lang="et-EE" dirty="0" err="1"/>
              <a:t>ckmb</a:t>
            </a:r>
            <a:r>
              <a:rPr lang="et-EE" dirty="0"/>
              <a:t> ilma </a:t>
            </a:r>
            <a:r>
              <a:rPr lang="et-EE" dirty="0" err="1"/>
              <a:t>troponiinita</a:t>
            </a:r>
            <a:r>
              <a:rPr lang="et-EE" dirty="0"/>
              <a:t> </a:t>
            </a:r>
            <a:r>
              <a:rPr lang="et-EE" dirty="0" smtClean="0"/>
              <a:t>21tk, </a:t>
            </a:r>
            <a:r>
              <a:rPr lang="et-EE" b="1" dirty="0" err="1" smtClean="0"/>
              <a:t>troponin</a:t>
            </a:r>
            <a:r>
              <a:rPr lang="et-EE" b="1" dirty="0" smtClean="0"/>
              <a:t> </a:t>
            </a:r>
            <a:r>
              <a:rPr lang="et-EE" b="1" dirty="0"/>
              <a:t>ilma </a:t>
            </a:r>
            <a:r>
              <a:rPr lang="et-EE" b="1" dirty="0" err="1"/>
              <a:t>ckmb</a:t>
            </a:r>
            <a:r>
              <a:rPr lang="et-EE" b="1" dirty="0"/>
              <a:t>-ta </a:t>
            </a:r>
            <a:r>
              <a:rPr lang="et-EE" b="1" dirty="0" smtClean="0"/>
              <a:t>147</a:t>
            </a:r>
            <a:r>
              <a:rPr lang="et-EE" dirty="0" smtClean="0"/>
              <a:t>, mõlemad 1309)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 smtClean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64" y="1600203"/>
            <a:ext cx="5618564" cy="38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1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Peamised sõnumid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QI-d on mõeldud oluliste protsesside kontrolliks</a:t>
            </a:r>
          </a:p>
          <a:p>
            <a:r>
              <a:rPr lang="et-EE" dirty="0" smtClean="0"/>
              <a:t>IFCC soovitused on kättesaadavad</a:t>
            </a:r>
          </a:p>
          <a:p>
            <a:r>
              <a:rPr lang="et-EE" dirty="0" smtClean="0"/>
              <a:t>QI rakendamine eelmise aasta andmetel ja haigla tasemel on piiratud mõjuga</a:t>
            </a:r>
          </a:p>
          <a:p>
            <a:r>
              <a:rPr lang="et-EE" dirty="0" smtClean="0"/>
              <a:t>QI rakendamine reaalajas on võimalik, kuid see vajab</a:t>
            </a:r>
          </a:p>
          <a:p>
            <a:pPr lvl="1"/>
            <a:r>
              <a:rPr lang="et-EE" dirty="0" smtClean="0"/>
              <a:t>Infosüsteemide arendus</a:t>
            </a:r>
          </a:p>
          <a:p>
            <a:pPr lvl="1"/>
            <a:r>
              <a:rPr lang="et-EE" dirty="0" smtClean="0"/>
              <a:t>Labori rolli muutmist kliinilises protsessis</a:t>
            </a:r>
          </a:p>
          <a:p>
            <a:pPr lvl="1"/>
            <a:r>
              <a:rPr lang="et-EE" dirty="0" smtClean="0"/>
              <a:t>Labori volituse suurendamist</a:t>
            </a:r>
          </a:p>
          <a:p>
            <a:pPr marL="457200" lvl="1" indent="0">
              <a:buNone/>
            </a:pPr>
            <a:endParaRPr lang="et-EE" dirty="0" smtClean="0"/>
          </a:p>
        </p:txBody>
      </p:sp>
    </p:spTree>
    <p:extLst>
      <p:ext uri="{BB962C8B-B14F-4D97-AF65-F5344CB8AC3E}">
        <p14:creationId xmlns:p14="http://schemas.microsoft.com/office/powerpoint/2010/main" val="25988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idx="4294967295"/>
          </p:nvPr>
        </p:nvSpPr>
        <p:spPr>
          <a:xfrm>
            <a:off x="1159328" y="1600200"/>
            <a:ext cx="9813471" cy="4525963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endParaRPr lang="et-EE" sz="2800" b="0" strike="noStrike" spc="-1" dirty="0">
              <a:solidFill>
                <a:srgbClr val="000000"/>
              </a:solidFill>
              <a:latin typeface="Futura Lt BT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endParaRPr lang="et-EE" sz="2800" b="0" strike="noStrike" spc="-1" dirty="0">
              <a:solidFill>
                <a:srgbClr val="000000"/>
              </a:solidFill>
              <a:latin typeface="Futura Lt BT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t-EE" sz="4000" b="1" strike="noStrike" spc="-1" dirty="0">
                <a:solidFill>
                  <a:srgbClr val="008080"/>
                </a:solidFill>
                <a:latin typeface="Futura Lt BT"/>
              </a:rPr>
              <a:t>                           </a:t>
            </a:r>
            <a:r>
              <a:rPr lang="et-EE" sz="4000" b="1" strike="noStrike" spc="-1" dirty="0">
                <a:solidFill>
                  <a:srgbClr val="4F8273"/>
                </a:solidFill>
                <a:latin typeface="Futura Lt BT"/>
              </a:rPr>
              <a:t>TÄNAN !</a:t>
            </a:r>
            <a:endParaRPr lang="et-EE" sz="4000" b="0" strike="noStrike" spc="-1" dirty="0">
              <a:solidFill>
                <a:srgbClr val="4F8273"/>
              </a:solidFill>
              <a:latin typeface="Futura Lt BT"/>
            </a:endParaRPr>
          </a:p>
        </p:txBody>
      </p:sp>
    </p:spTree>
    <p:extLst>
      <p:ext uri="{BB962C8B-B14F-4D97-AF65-F5344CB8AC3E}">
        <p14:creationId xmlns:p14="http://schemas.microsoft.com/office/powerpoint/2010/main" val="25994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Kvaliteedi näidik (indikaator) 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/>
              <a:t>mõõdetav väärtus, mis näitab, kui tõhusalt tervishoiuteenuse pakkuja, teenus või süsteem täidab konkreetset eesmärki või kvaliteedistandardit. Neid näidikuid kasutatakse patsientidele osutatava hoolduse kvaliteedi hindamiseks, jälgimiseks ja parandamiseks</a:t>
            </a:r>
            <a:r>
              <a:rPr lang="et-EE" dirty="0" smtClean="0"/>
              <a:t>.</a:t>
            </a:r>
          </a:p>
          <a:p>
            <a:r>
              <a:rPr lang="et-EE" dirty="0" smtClean="0"/>
              <a:t>Mõõdetav</a:t>
            </a:r>
          </a:p>
          <a:p>
            <a:r>
              <a:rPr lang="et-EE" dirty="0" smtClean="0"/>
              <a:t>Seotud konkreetse süsteemi või teostajaga</a:t>
            </a:r>
          </a:p>
          <a:p>
            <a:r>
              <a:rPr lang="et-EE" dirty="0" smtClean="0"/>
              <a:t>Peegeldab eesmärki või juhise täitmist</a:t>
            </a:r>
          </a:p>
        </p:txBody>
      </p:sp>
    </p:spTree>
    <p:extLst>
      <p:ext uri="{BB962C8B-B14F-4D97-AF65-F5344CB8AC3E}">
        <p14:creationId xmlns:p14="http://schemas.microsoft.com/office/powerpoint/2010/main" val="14114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41" y="-9842"/>
            <a:ext cx="11386159" cy="686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2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IFCC: </a:t>
            </a:r>
            <a:r>
              <a:rPr lang="et-EE" dirty="0" err="1" smtClean="0"/>
              <a:t>Model</a:t>
            </a:r>
            <a:r>
              <a:rPr lang="et-EE" dirty="0" smtClean="0"/>
              <a:t> of </a:t>
            </a:r>
            <a:r>
              <a:rPr lang="et-EE" dirty="0" err="1" smtClean="0"/>
              <a:t>quality</a:t>
            </a:r>
            <a:r>
              <a:rPr lang="et-EE" dirty="0" smtClean="0"/>
              <a:t> </a:t>
            </a:r>
            <a:r>
              <a:rPr lang="et-EE" dirty="0" err="1" smtClean="0"/>
              <a:t>indicators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Peamised </a:t>
            </a:r>
            <a:r>
              <a:rPr lang="et-EE" dirty="0" smtClean="0"/>
              <a:t>protsessid</a:t>
            </a:r>
            <a:endParaRPr lang="et-EE" dirty="0"/>
          </a:p>
          <a:p>
            <a:pPr lvl="1"/>
            <a:r>
              <a:rPr lang="et-EE" dirty="0" smtClean="0"/>
              <a:t>Uuringu eelsed: identifitseerimise vead, valed konteinerid, kontaminatsioon, transpordi mittevastavused jne</a:t>
            </a:r>
          </a:p>
          <a:p>
            <a:pPr lvl="1"/>
            <a:r>
              <a:rPr lang="et-EE" dirty="0" smtClean="0"/>
              <a:t>Analüütilised: sisemiste ja väliste kvaliteedikontrolli mittevastavused</a:t>
            </a:r>
          </a:p>
          <a:p>
            <a:pPr lvl="1"/>
            <a:r>
              <a:rPr lang="et-EE" dirty="0" smtClean="0"/>
              <a:t>Uuringu järgsed: mitteõigeaegselt väljastatud tulemused, kriitilisest tulemustest mitteteavitamine, kliiniliselt oluliste kommentaaride osakaal jne</a:t>
            </a:r>
          </a:p>
          <a:p>
            <a:r>
              <a:rPr lang="et-EE" dirty="0" smtClean="0"/>
              <a:t>Tulemusnäitajad: muudetud tulemused, uuesti võetud proovimaterjalid, töötajate ohutus </a:t>
            </a:r>
          </a:p>
          <a:p>
            <a:r>
              <a:rPr lang="et-EE" dirty="0" smtClean="0"/>
              <a:t>Toetavad protsessid: infosüsteemi stabiilsus, kliendisuhted, töötajate kompetentsus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9277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QI arvutamine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02499"/>
            <a:ext cx="10972800" cy="4923667"/>
          </a:xfrm>
        </p:spPr>
        <p:txBody>
          <a:bodyPr/>
          <a:lstStyle/>
          <a:p>
            <a:pPr marL="457200" lvl="1" indent="0">
              <a:buNone/>
            </a:pPr>
            <a:endParaRPr lang="et-EE" dirty="0" smtClean="0"/>
          </a:p>
          <a:p>
            <a:endParaRPr lang="et-EE" dirty="0"/>
          </a:p>
          <a:p>
            <a:endParaRPr lang="et-EE" dirty="0" smtClean="0"/>
          </a:p>
          <a:p>
            <a:endParaRPr lang="et-EE" dirty="0"/>
          </a:p>
          <a:p>
            <a:endParaRPr lang="et-EE" dirty="0" smtClean="0"/>
          </a:p>
          <a:p>
            <a:r>
              <a:rPr lang="et-EE" dirty="0" smtClean="0"/>
              <a:t>Sõltuvalt andmete kättesaadavusest ja kvaliteedist see ülesanne on varieeruva keerukuse astmega: triviaalsest kuni võimatuni. </a:t>
            </a:r>
          </a:p>
          <a:p>
            <a:endParaRPr lang="et-EE" dirty="0"/>
          </a:p>
          <a:p>
            <a:r>
              <a:rPr lang="et-EE" dirty="0" smtClean="0"/>
              <a:t>-IVKH-s kasutatakse HIS ESTER andmeid, mida töödeldakse väljaspool </a:t>
            </a:r>
            <a:r>
              <a:rPr lang="et-EE" dirty="0" err="1" smtClean="0"/>
              <a:t>HIS-i</a:t>
            </a:r>
            <a:r>
              <a:rPr lang="et-EE" dirty="0" smtClean="0"/>
              <a:t>.</a:t>
            </a:r>
            <a:endParaRPr lang="et-E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719197"/>
            <a:ext cx="11373245" cy="139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43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Mudel…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02499"/>
            <a:ext cx="10972800" cy="4923667"/>
          </a:xfrm>
        </p:spPr>
        <p:txBody>
          <a:bodyPr/>
          <a:lstStyle/>
          <a:p>
            <a:r>
              <a:rPr lang="et-EE" dirty="0" smtClean="0"/>
              <a:t>Mõned QI-d on liiga töömahukad arvutamiseks…</a:t>
            </a:r>
            <a:endParaRPr lang="et-EE" dirty="0"/>
          </a:p>
          <a:p>
            <a:pPr lvl="1"/>
            <a:endParaRPr lang="et-EE" dirty="0" smtClean="0"/>
          </a:p>
          <a:p>
            <a:endParaRPr lang="et-EE" dirty="0"/>
          </a:p>
          <a:p>
            <a:endParaRPr lang="et-EE" dirty="0" smtClean="0"/>
          </a:p>
          <a:p>
            <a:endParaRPr lang="et-EE" dirty="0"/>
          </a:p>
          <a:p>
            <a:endParaRPr lang="et-EE" dirty="0" smtClean="0"/>
          </a:p>
          <a:p>
            <a:r>
              <a:rPr lang="et-EE" dirty="0" smtClean="0"/>
              <a:t>Mõned konkreetse labori jaoks vajalikud mõõdikud puuduvad nimekirjast </a:t>
            </a:r>
          </a:p>
          <a:p>
            <a:endParaRPr lang="et-EE" dirty="0"/>
          </a:p>
          <a:p>
            <a:r>
              <a:rPr lang="et-EE" dirty="0" smtClean="0"/>
              <a:t>Mudel – igaüks ise otsustab, mis on tema jaoks oluline</a:t>
            </a:r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85926"/>
            <a:ext cx="11511324" cy="238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75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42399"/>
          </a:xfrm>
        </p:spPr>
        <p:txBody>
          <a:bodyPr/>
          <a:lstStyle/>
          <a:p>
            <a:r>
              <a:rPr lang="et-EE" sz="3200" b="1" dirty="0">
                <a:solidFill>
                  <a:srgbClr val="008080"/>
                </a:solidFill>
              </a:rPr>
              <a:t>Kvaliteediindikaatorid </a:t>
            </a:r>
            <a:r>
              <a:rPr lang="et-EE" sz="3200" b="1" dirty="0" err="1" smtClean="0">
                <a:solidFill>
                  <a:srgbClr val="008080"/>
                </a:solidFill>
              </a:rPr>
              <a:t>IVKHs</a:t>
            </a:r>
            <a:r>
              <a:rPr lang="et-EE" sz="3200" b="1" dirty="0" smtClean="0">
                <a:solidFill>
                  <a:srgbClr val="008080"/>
                </a:solidFill>
              </a:rPr>
              <a:t> 2020-2025 </a:t>
            </a:r>
            <a:r>
              <a:rPr lang="et-EE" sz="3200" b="1" dirty="0">
                <a:solidFill>
                  <a:srgbClr val="008080"/>
                </a:solidFill>
              </a:rPr>
              <a:t>(</a:t>
            </a:r>
            <a:r>
              <a:rPr lang="et-EE" sz="3200" b="1" dirty="0" smtClean="0">
                <a:solidFill>
                  <a:srgbClr val="008080"/>
                </a:solidFill>
              </a:rPr>
              <a:t>I)</a:t>
            </a:r>
            <a:endParaRPr lang="et-EE" sz="3200" b="1" dirty="0">
              <a:solidFill>
                <a:srgbClr val="00808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231896"/>
          <a:ext cx="11163300" cy="5438972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4162973">
                  <a:extLst>
                    <a:ext uri="{9D8B030D-6E8A-4147-A177-3AD203B41FA5}">
                      <a16:colId xmlns:a16="http://schemas.microsoft.com/office/drawing/2014/main" val="1880964555"/>
                    </a:ext>
                  </a:extLst>
                </a:gridCol>
                <a:gridCol w="1200273">
                  <a:extLst>
                    <a:ext uri="{9D8B030D-6E8A-4147-A177-3AD203B41FA5}">
                      <a16:colId xmlns:a16="http://schemas.microsoft.com/office/drawing/2014/main" val="826583796"/>
                    </a:ext>
                  </a:extLst>
                </a:gridCol>
                <a:gridCol w="790054">
                  <a:extLst>
                    <a:ext uri="{9D8B030D-6E8A-4147-A177-3AD203B41FA5}">
                      <a16:colId xmlns:a16="http://schemas.microsoft.com/office/drawing/2014/main" val="1429718163"/>
                    </a:ext>
                  </a:extLst>
                </a:gridCol>
                <a:gridCol w="763465">
                  <a:extLst>
                    <a:ext uri="{9D8B030D-6E8A-4147-A177-3AD203B41FA5}">
                      <a16:colId xmlns:a16="http://schemas.microsoft.com/office/drawing/2014/main" val="1637732795"/>
                    </a:ext>
                  </a:extLst>
                </a:gridCol>
                <a:gridCol w="820440">
                  <a:extLst>
                    <a:ext uri="{9D8B030D-6E8A-4147-A177-3AD203B41FA5}">
                      <a16:colId xmlns:a16="http://schemas.microsoft.com/office/drawing/2014/main" val="3546930832"/>
                    </a:ext>
                  </a:extLst>
                </a:gridCol>
                <a:gridCol w="854625">
                  <a:extLst>
                    <a:ext uri="{9D8B030D-6E8A-4147-A177-3AD203B41FA5}">
                      <a16:colId xmlns:a16="http://schemas.microsoft.com/office/drawing/2014/main" val="1157960840"/>
                    </a:ext>
                  </a:extLst>
                </a:gridCol>
                <a:gridCol w="691870">
                  <a:extLst>
                    <a:ext uri="{9D8B030D-6E8A-4147-A177-3AD203B41FA5}">
                      <a16:colId xmlns:a16="http://schemas.microsoft.com/office/drawing/2014/main" val="183506481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60577909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746840955"/>
                    </a:ext>
                  </a:extLst>
                </a:gridCol>
              </a:tblGrid>
              <a:tr h="200926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 dirty="0">
                          <a:effectLst/>
                        </a:rPr>
                        <a:t>Kvaliteediindikaator</a:t>
                      </a:r>
                      <a:endParaRPr lang="et-EE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Etapp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2020.a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2021.a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2022.a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2023.a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2024.a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2025.a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Hinnang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1972502918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 dirty="0">
                          <a:effectLst/>
                        </a:rPr>
                        <a:t>Vale proovitüüp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Preanalüütika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0,01%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0,01%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0,01%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0,01%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Suurepärane</a:t>
                      </a:r>
                      <a:endParaRPr lang="et-EE" sz="1200" b="1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4019512452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 dirty="0">
                          <a:effectLst/>
                        </a:rPr>
                        <a:t>Vale proovinõu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 dirty="0" err="1">
                          <a:effectLst/>
                        </a:rPr>
                        <a:t>Preanalüütika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Suurepärane</a:t>
                      </a:r>
                      <a:endParaRPr lang="et-EE" sz="1200" b="1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1146645094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 dirty="0">
                          <a:effectLst/>
                        </a:rPr>
                        <a:t>Vale materjali maht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 dirty="0" err="1">
                          <a:effectLst/>
                        </a:rPr>
                        <a:t>Preanalüütika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0,39%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0,35%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0,10%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0,07%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0,05%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0,04%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Suurepärane</a:t>
                      </a:r>
                      <a:endParaRPr lang="et-EE" sz="1200" b="1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3066635646"/>
                  </a:ext>
                </a:extLst>
              </a:tr>
              <a:tr h="200926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Vale proovimaterjali ja antikoagulanti suhe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 dirty="0" err="1">
                          <a:effectLst/>
                        </a:rPr>
                        <a:t>Preanalüütika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0,26%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0,12%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0,20%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0,24%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0,16%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0,14%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Hea</a:t>
                      </a:r>
                      <a:endParaRPr lang="et-EE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964481600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Proovimaterjal ilma tellimuseta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Preanalüütika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 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 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 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 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0,07%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0,01%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Suurepärane</a:t>
                      </a:r>
                      <a:endParaRPr lang="et-EE" sz="1200" b="1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1918095800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Tellimus ilma proovimaterjalita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Preanalüütika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0,00%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0,00%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0,00%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Suurepärane</a:t>
                      </a:r>
                      <a:endParaRPr lang="et-EE" sz="1200" b="1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3315392688"/>
                  </a:ext>
                </a:extLst>
              </a:tr>
              <a:tr h="200926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 dirty="0" err="1">
                          <a:effectLst/>
                        </a:rPr>
                        <a:t>Kontamineeritud</a:t>
                      </a:r>
                      <a:r>
                        <a:rPr lang="et-EE" sz="1200" u="none" strike="noStrike" dirty="0">
                          <a:effectLst/>
                        </a:rPr>
                        <a:t> mikrobioloogia proovimaterjalid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Preanalüütika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 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 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 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 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0,15%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0,42%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Hea</a:t>
                      </a:r>
                      <a:endParaRPr lang="et-EE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158908772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Automaatselt tuvastatud hemolüüs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Preanalüütika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7,96%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7,60%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8,77%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7,63%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6,72%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6,75%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Mitterahuldav</a:t>
                      </a:r>
                      <a:endParaRPr lang="et-EE" sz="12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3138499274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Hüüve hematoloogilises uuringus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Preanalüütika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0,06%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0,05%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0,05%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0,06%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0,04%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0,05%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Suurepärane</a:t>
                      </a:r>
                      <a:endParaRPr lang="et-EE" sz="1200" b="1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1900449078"/>
                  </a:ext>
                </a:extLst>
              </a:tr>
              <a:tr h="286892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Proovivõtu ja saabumise aja konflikt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Preanalüütika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0,76%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0,73%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0,64%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0,55%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0,54%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0,47%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Rahuldav</a:t>
                      </a:r>
                      <a:endParaRPr lang="et-EE" sz="1200" b="1" i="0" u="none" strike="noStrike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3576862574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Proovivõtuaeg registreerimata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Preanalüütika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7,33%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18,51%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23,96%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28,11%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22,33%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17,49%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Mitterahuldav</a:t>
                      </a:r>
                      <a:endParaRPr lang="et-EE" sz="12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2765975351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 dirty="0">
                          <a:effectLst/>
                        </a:rPr>
                        <a:t>Transpordiaeg: veregaasid &gt;15 min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Preanalüütika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17,45%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23,59%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22,65%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14,68%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9,14%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7,61%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Mitterahuldav</a:t>
                      </a:r>
                      <a:endParaRPr lang="et-EE" sz="12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2955285668"/>
                  </a:ext>
                </a:extLst>
              </a:tr>
              <a:tr h="286892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Transpordiaeg: geeliga katsutid &gt;120 min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Preanalüütika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2,57%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0,84%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1,06%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1,16%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0,83%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1,08%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Rahuldav</a:t>
                      </a:r>
                      <a:endParaRPr lang="et-EE" sz="1200" b="1" i="0" u="none" strike="noStrike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2597580760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Teostamisaeg: veregaasid &gt; 30 min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</a:rPr>
                        <a:t>Analüütika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 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 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 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13,68%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</a:rPr>
                        <a:t>6,33%</a:t>
                      </a:r>
                      <a:endParaRPr lang="et-EE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 dirty="0">
                          <a:effectLst/>
                        </a:rPr>
                        <a:t>4,98%</a:t>
                      </a:r>
                      <a:endParaRPr lang="et-EE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b="1" i="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Mitterahuldav</a:t>
                      </a:r>
                      <a:endParaRPr lang="et-EE" sz="12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2802665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6467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61060"/>
          </a:xfrm>
        </p:spPr>
        <p:txBody>
          <a:bodyPr/>
          <a:lstStyle/>
          <a:p>
            <a:r>
              <a:rPr lang="et-EE" sz="3200" b="1" dirty="0" smtClean="0">
                <a:solidFill>
                  <a:srgbClr val="008080"/>
                </a:solidFill>
              </a:rPr>
              <a:t>Kvaliteediindikaatorid </a:t>
            </a:r>
            <a:r>
              <a:rPr lang="et-EE" sz="3200" b="1" dirty="0" err="1" smtClean="0">
                <a:solidFill>
                  <a:srgbClr val="008080"/>
                </a:solidFill>
              </a:rPr>
              <a:t>IVKHs</a:t>
            </a:r>
            <a:r>
              <a:rPr lang="et-EE" sz="3200" b="1" dirty="0" smtClean="0">
                <a:solidFill>
                  <a:srgbClr val="008080"/>
                </a:solidFill>
              </a:rPr>
              <a:t> 2020-2025 </a:t>
            </a:r>
            <a:r>
              <a:rPr lang="et-EE" sz="3200" b="1" dirty="0" smtClean="0">
                <a:solidFill>
                  <a:srgbClr val="008080"/>
                </a:solidFill>
              </a:rPr>
              <a:t>(II)</a:t>
            </a:r>
            <a:endParaRPr lang="et-EE" sz="3200" b="1" dirty="0">
              <a:solidFill>
                <a:srgbClr val="008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/>
          </p:nvPr>
        </p:nvGraphicFramePr>
        <p:xfrm>
          <a:off x="609600" y="1231896"/>
          <a:ext cx="11163300" cy="520321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4162973">
                  <a:extLst>
                    <a:ext uri="{9D8B030D-6E8A-4147-A177-3AD203B41FA5}">
                      <a16:colId xmlns:a16="http://schemas.microsoft.com/office/drawing/2014/main" val="1880964555"/>
                    </a:ext>
                  </a:extLst>
                </a:gridCol>
                <a:gridCol w="1200273">
                  <a:extLst>
                    <a:ext uri="{9D8B030D-6E8A-4147-A177-3AD203B41FA5}">
                      <a16:colId xmlns:a16="http://schemas.microsoft.com/office/drawing/2014/main" val="826583796"/>
                    </a:ext>
                  </a:extLst>
                </a:gridCol>
                <a:gridCol w="790054">
                  <a:extLst>
                    <a:ext uri="{9D8B030D-6E8A-4147-A177-3AD203B41FA5}">
                      <a16:colId xmlns:a16="http://schemas.microsoft.com/office/drawing/2014/main" val="1429718163"/>
                    </a:ext>
                  </a:extLst>
                </a:gridCol>
                <a:gridCol w="763465">
                  <a:extLst>
                    <a:ext uri="{9D8B030D-6E8A-4147-A177-3AD203B41FA5}">
                      <a16:colId xmlns:a16="http://schemas.microsoft.com/office/drawing/2014/main" val="1637732795"/>
                    </a:ext>
                  </a:extLst>
                </a:gridCol>
                <a:gridCol w="820440">
                  <a:extLst>
                    <a:ext uri="{9D8B030D-6E8A-4147-A177-3AD203B41FA5}">
                      <a16:colId xmlns:a16="http://schemas.microsoft.com/office/drawing/2014/main" val="3546930832"/>
                    </a:ext>
                  </a:extLst>
                </a:gridCol>
                <a:gridCol w="854625">
                  <a:extLst>
                    <a:ext uri="{9D8B030D-6E8A-4147-A177-3AD203B41FA5}">
                      <a16:colId xmlns:a16="http://schemas.microsoft.com/office/drawing/2014/main" val="1157960840"/>
                    </a:ext>
                  </a:extLst>
                </a:gridCol>
                <a:gridCol w="691870">
                  <a:extLst>
                    <a:ext uri="{9D8B030D-6E8A-4147-A177-3AD203B41FA5}">
                      <a16:colId xmlns:a16="http://schemas.microsoft.com/office/drawing/2014/main" val="183506481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60577909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746840955"/>
                    </a:ext>
                  </a:extLst>
                </a:gridCol>
              </a:tblGrid>
              <a:tr h="200926"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 dirty="0">
                          <a:effectLst/>
                          <a:latin typeface="+mn-lt"/>
                        </a:rPr>
                        <a:t>Kvaliteediindikaator</a:t>
                      </a:r>
                      <a:endParaRPr lang="et-EE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t-EE" sz="1200" u="none" strike="noStrike">
                          <a:effectLst/>
                          <a:latin typeface="+mn-lt"/>
                        </a:rPr>
                        <a:t>Etapp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  <a:latin typeface="+mn-lt"/>
                        </a:rPr>
                        <a:t>2020.a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  <a:latin typeface="+mn-lt"/>
                        </a:rPr>
                        <a:t>2021.a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  <a:latin typeface="+mn-lt"/>
                        </a:rPr>
                        <a:t>2022.a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  <a:latin typeface="+mn-lt"/>
                        </a:rPr>
                        <a:t>2023.a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  <a:latin typeface="+mn-lt"/>
                        </a:rPr>
                        <a:t>2024.a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  <a:latin typeface="+mn-lt"/>
                        </a:rPr>
                        <a:t>2025.a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86" marR="6786" marT="67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t-EE" sz="1200" u="none" strike="noStrike">
                          <a:effectLst/>
                          <a:latin typeface="+mn-lt"/>
                        </a:rPr>
                        <a:t>Hinnang</a:t>
                      </a:r>
                      <a:endParaRPr lang="et-EE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86" marR="6786" marT="6786" marB="0" anchor="ctr"/>
                </a:tc>
                <a:extLst>
                  <a:ext uri="{0D108BD9-81ED-4DB2-BD59-A6C34878D82A}">
                    <a16:rowId xmlns:a16="http://schemas.microsoft.com/office/drawing/2014/main" val="1972502918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Mitteõigeaegselt väljastatud tulemused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Postanalüütika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2,40%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2,86%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3,73%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3,27%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3,97%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3,53%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Mitterahuldav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19512452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Cito</a:t>
                      </a: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! Kaaliumi väljastamise kiirus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Postanalüütika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33,39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42,86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44,95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41,45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40,05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39,66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>
                          <a:solidFill>
                            <a:srgbClr val="0066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Suurepärane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46645094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Cito! INR väljastamise kiirus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Postanalüütika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40,61 min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45,08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41,11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43,46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42,84 min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47,45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66635646"/>
                  </a:ext>
                </a:extLst>
              </a:tr>
              <a:tr h="200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Cito! hemogrammi väljastamise kiirus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Postanalüütika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31,50 min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34,32 min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30,25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30,40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28,77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27,98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Rahuldav</a:t>
                      </a:r>
                      <a:endParaRPr lang="et-EE" sz="1200" dirty="0">
                        <a:solidFill>
                          <a:srgbClr val="FFC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4481600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Cito</a:t>
                      </a: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! </a:t>
                      </a:r>
                      <a:r>
                        <a:rPr lang="et-EE" sz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troponiini</a:t>
                      </a: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väljastamise kiirus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Postanalüütika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43,57 min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53,17 min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55,18 min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51,73 min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51,18 min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50,75 min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8095800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Muudetud tulemuste osakaal***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Postanalüütika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0,007%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0,010%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0.117%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0,10%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0,07%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0,03%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15392688"/>
                  </a:ext>
                </a:extLst>
              </a:tr>
              <a:tr h="200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Tunniga väljastamata Cito! kaaliumi osakaal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Postanalüütika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1,20%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1,97%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2.97%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1,69%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1,48%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1,38%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8908772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Autovalideeritud tulemuste osakaal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Postanalüütika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62% (73%**)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63% (74%**)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61%</a:t>
                      </a:r>
                      <a:b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(72%**)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61,89%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63,56%</a:t>
                      </a:r>
                      <a:b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(67%**)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b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(66%)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Rahuldav</a:t>
                      </a:r>
                      <a:endParaRPr lang="et-EE" sz="1200" dirty="0">
                        <a:solidFill>
                          <a:srgbClr val="FFC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38499274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Kriitlistest tulemustest mitte teavitamine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Postanalüütika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10.07%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7.32%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5.97%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9,59%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6,11%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5,93%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Rahuldav</a:t>
                      </a:r>
                      <a:endParaRPr lang="et-EE" sz="1200" dirty="0">
                        <a:solidFill>
                          <a:srgbClr val="FFC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00449078"/>
                  </a:ext>
                </a:extLst>
              </a:tr>
              <a:tr h="2868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Kriitilisest INR tulemusest teavitamise mediaan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Postanalüütika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1.00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1.03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3,98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3,47 min 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3,21 min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4,71 min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Rahuldav</a:t>
                      </a:r>
                      <a:endParaRPr lang="et-EE" sz="1200" dirty="0">
                        <a:solidFill>
                          <a:srgbClr val="FFC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76862574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Tööõnnetused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Tugiprotsess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tk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>
                          <a:solidFill>
                            <a:srgbClr val="0066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Suurepärane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5975351"/>
                  </a:ext>
                </a:extLst>
              </a:tr>
              <a:tr h="426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Nõelavigastused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Tugiprotsess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 dirty="0">
                          <a:solidFill>
                            <a:srgbClr val="0066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Suurepärane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55285668"/>
                  </a:ext>
                </a:extLst>
              </a:tr>
              <a:tr h="2868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Infosüsteemi planeerimata töö katkestused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Tugiprotsess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tk</a:t>
                      </a:r>
                      <a:endParaRPr lang="et-EE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t-EE" sz="1200" b="1" dirty="0">
                          <a:solidFill>
                            <a:srgbClr val="0066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Suurepärane</a:t>
                      </a:r>
                      <a:endParaRPr lang="et-E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97580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184151"/>
      </p:ext>
    </p:extLst>
  </p:cSld>
  <p:clrMapOvr>
    <a:masterClrMapping/>
  </p:clrMapOvr>
</p:sld>
</file>

<file path=ppt/theme/theme1.xml><?xml version="1.0" encoding="utf-8"?>
<a:theme xmlns:a="http://schemas.openxmlformats.org/drawingml/2006/main" name="2024_Laboriteenistuse_aastaaruanne">
  <a:themeElements>
    <a:clrScheme name="IVKH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FFFF"/>
      </a:accent1>
      <a:accent2>
        <a:srgbClr val="99FFCC"/>
      </a:accent2>
      <a:accent3>
        <a:srgbClr val="00FF00"/>
      </a:accent3>
      <a:accent4>
        <a:srgbClr val="00CC00"/>
      </a:accent4>
      <a:accent5>
        <a:srgbClr val="006600"/>
      </a:accent5>
      <a:accent6>
        <a:srgbClr val="003300"/>
      </a:accent6>
      <a:hlink>
        <a:srgbClr val="009999"/>
      </a:hlink>
      <a:folHlink>
        <a:srgbClr val="99CC00"/>
      </a:folHlink>
    </a:clrScheme>
    <a:fontScheme name="1_Custom Design">
      <a:majorFont>
        <a:latin typeface="Futura Hv BT"/>
        <a:ea typeface=""/>
        <a:cs typeface=""/>
      </a:majorFont>
      <a:minorFont>
        <a:latin typeface="Futura Lt B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4_Laboriteenistuse_aastaaruanne" id="{FB455209-4288-4240-BBF3-9668ACC4965E}" vid="{58F0943C-4F60-453F-B5BC-D5783F0F4516}"/>
    </a:ext>
  </a:extLst>
</a:theme>
</file>

<file path=ppt/theme/theme2.xml><?xml version="1.0" encoding="utf-8"?>
<a:theme xmlns:a="http://schemas.openxmlformats.org/drawingml/2006/main" name="1_Custom Design">
  <a:themeElements>
    <a:clrScheme name="IVKH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BC159"/>
      </a:accent1>
      <a:accent2>
        <a:srgbClr val="99FFCC"/>
      </a:accent2>
      <a:accent3>
        <a:srgbClr val="00FF00"/>
      </a:accent3>
      <a:accent4>
        <a:srgbClr val="00CC00"/>
      </a:accent4>
      <a:accent5>
        <a:srgbClr val="006600"/>
      </a:accent5>
      <a:accent6>
        <a:srgbClr val="003300"/>
      </a:accent6>
      <a:hlink>
        <a:srgbClr val="009999"/>
      </a:hlink>
      <a:folHlink>
        <a:srgbClr val="99CC00"/>
      </a:folHlink>
    </a:clrScheme>
    <a:fontScheme name="1_Custom Design">
      <a:majorFont>
        <a:latin typeface="Futura Hv BT"/>
        <a:ea typeface=""/>
        <a:cs typeface=""/>
      </a:majorFont>
      <a:minorFont>
        <a:latin typeface="Futura Lt B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2024_Laboriteenistuse_aastaaruanne</Template>
  <TotalTime>2078</TotalTime>
  <Words>1173</Words>
  <Application>Microsoft Office PowerPoint</Application>
  <PresentationFormat>Widescreen</PresentationFormat>
  <Paragraphs>391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Futura Hv BT</vt:lpstr>
      <vt:lpstr>Futura Lt BT</vt:lpstr>
      <vt:lpstr>Times New Roman</vt:lpstr>
      <vt:lpstr>Wingdings</vt:lpstr>
      <vt:lpstr>2024_Laboriteenistuse_aastaaruanne</vt:lpstr>
      <vt:lpstr>1_Custom Design</vt:lpstr>
      <vt:lpstr>Kvaliteediindikaatorid: kui üksikasjalikuks minna?</vt:lpstr>
      <vt:lpstr>Õppeeesmärgid</vt:lpstr>
      <vt:lpstr>Kvaliteedi näidik (indikaator) </vt:lpstr>
      <vt:lpstr>PowerPoint Presentation</vt:lpstr>
      <vt:lpstr>IFCC: Model of quality indicators</vt:lpstr>
      <vt:lpstr>QI arvutamine</vt:lpstr>
      <vt:lpstr>Mudel…</vt:lpstr>
      <vt:lpstr>Kvaliteediindikaatorid IVKHs 2020-2025 (I)</vt:lpstr>
      <vt:lpstr>Kvaliteediindikaatorid IVKHs 2020-2025 (II)</vt:lpstr>
      <vt:lpstr>Hemolüüs: Kui sügavale minna?</vt:lpstr>
      <vt:lpstr>QI: Vastavus eesmärkidele…tegevusele suunav tulemus</vt:lpstr>
      <vt:lpstr>QI: Vastavus eesmärkidele…tegevusele suunav tulemus</vt:lpstr>
      <vt:lpstr>QI: Vastavus eesmärkidele…tegevusele suunav tulemus</vt:lpstr>
      <vt:lpstr>QI: Vastavus eesmärkidele…tegevusele suunav tulemus</vt:lpstr>
      <vt:lpstr>QI: Vastavus eesmärkidele…tegevusele suunav tulemus</vt:lpstr>
      <vt:lpstr>QI: Vastavus eesmärkidele…tegevusele suunav tulemus</vt:lpstr>
      <vt:lpstr>QI: Vastavus eesmärkidele…tegevusele suunav tulemus</vt:lpstr>
      <vt:lpstr>QI: Vastavus eesmärkidele…tegevusele suunav tulemus</vt:lpstr>
      <vt:lpstr>QI: Vastavus eesmärkidele…tegevusele suunav tulemus</vt:lpstr>
      <vt:lpstr>QI: Vastavus eesmärkidele…tegevusele suunav tulemus</vt:lpstr>
      <vt:lpstr>QI: Vastavus eesmärkidele…tegevusele suunav tulemus</vt:lpstr>
      <vt:lpstr>QI: Vastavus eesmärkidele…tegevusele suunav tulemus</vt:lpstr>
      <vt:lpstr>QI: Vastavus eesmärkidele…tegevusele suunav tulemus</vt:lpstr>
      <vt:lpstr>Peamised sõnumid</vt:lpstr>
      <vt:lpstr>PowerPoint Presentation</vt:lpstr>
    </vt:vector>
  </TitlesOfParts>
  <Company>IVKH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Tellimuste vormistamine mikrobioloogia laboris</dc:title>
  <dc:creator>Sergei.Mihhailov</dc:creator>
  <cp:lastModifiedBy>Sergei Mihhailov - IVKH</cp:lastModifiedBy>
  <cp:revision>58</cp:revision>
  <dcterms:created xsi:type="dcterms:W3CDTF">2025-10-06T12:14:56Z</dcterms:created>
  <dcterms:modified xsi:type="dcterms:W3CDTF">2026-05-05T12:52:42Z</dcterms:modified>
</cp:coreProperties>
</file>