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7"/>
  </p:notesMasterIdLst>
  <p:sldIdLst>
    <p:sldId id="256" r:id="rId6"/>
    <p:sldId id="314" r:id="rId7"/>
    <p:sldId id="317" r:id="rId8"/>
    <p:sldId id="318" r:id="rId9"/>
    <p:sldId id="315" r:id="rId10"/>
    <p:sldId id="321" r:id="rId11"/>
    <p:sldId id="319" r:id="rId12"/>
    <p:sldId id="322" r:id="rId13"/>
    <p:sldId id="323" r:id="rId14"/>
    <p:sldId id="324" r:id="rId15"/>
    <p:sldId id="280" r:id="rId16"/>
  </p:sldIdLst>
  <p:sldSz cx="12152313" cy="6832600"/>
  <p:notesSz cx="6858000" cy="9144000"/>
  <p:defaultTextStyle>
    <a:defPPr>
      <a:defRPr lang="et-EE"/>
    </a:defPPr>
    <a:lvl1pPr marL="0" algn="l" defTabSz="121496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7482" algn="l" defTabSz="121496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4963" algn="l" defTabSz="121496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2445" algn="l" defTabSz="121496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29927" algn="l" defTabSz="121496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37408" algn="l" defTabSz="121496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44890" algn="l" defTabSz="121496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52371" algn="l" defTabSz="121496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59853" algn="l" defTabSz="121496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ikejaotis" id="{EA1FB00C-034D-4B2D-8AD2-48330A64FDBC}">
          <p14:sldIdLst>
            <p14:sldId id="256"/>
            <p14:sldId id="314"/>
            <p14:sldId id="317"/>
            <p14:sldId id="318"/>
            <p14:sldId id="315"/>
          </p14:sldIdLst>
        </p14:section>
        <p14:section name="Pealkirjata jaotis" id="{A6989B7C-E93E-430C-BCF6-27E614BA8F1E}">
          <p14:sldIdLst>
            <p14:sldId id="321"/>
            <p14:sldId id="319"/>
            <p14:sldId id="322"/>
            <p14:sldId id="323"/>
            <p14:sldId id="324"/>
            <p14:sldId id="28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52">
          <p15:clr>
            <a:srgbClr val="A4A3A4"/>
          </p15:clr>
        </p15:guide>
        <p15:guide id="2" pos="382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4B9"/>
    <a:srgbClr val="006EB5"/>
    <a:srgbClr val="007BD1"/>
    <a:srgbClr val="B9B9B9"/>
    <a:srgbClr val="4F81BD"/>
    <a:srgbClr val="003087"/>
    <a:srgbClr val="89B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Keskmine laad 2 – rõhk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75760" autoAdjust="0"/>
  </p:normalViewPr>
  <p:slideViewPr>
    <p:cSldViewPr>
      <p:cViewPr varScale="1">
        <p:scale>
          <a:sx n="73" d="100"/>
          <a:sy n="73" d="100"/>
        </p:scale>
        <p:origin x="54" y="1110"/>
      </p:cViewPr>
      <p:guideLst>
        <p:guide orient="horz" pos="2152"/>
        <p:guide pos="382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511DD8-E7A9-4B7F-924E-249F3EBED262}" type="datetimeFigureOut">
              <a:rPr lang="et-EE" smtClean="0"/>
              <a:t>04.05.2026</a:t>
            </a:fld>
            <a:endParaRPr lang="et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3484B2-7D45-46A9-AA10-C2234E88C9BE}" type="slidenum">
              <a:rPr lang="et-EE" smtClean="0"/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484B2-7D45-46A9-AA10-C2234E88C9BE}" type="slidenum">
              <a:rPr lang="et-EE" smtClean="0"/>
              <a:t>1</a:t>
            </a:fld>
            <a:endParaRPr lang="et-E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484B2-7D45-46A9-AA10-C2234E88C9BE}" type="slidenum">
              <a:rPr lang="et-EE" smtClean="0"/>
              <a:t>3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605950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ite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976140"/>
            <a:ext cx="12168000" cy="4856460"/>
          </a:xfrm>
          <a:prstGeom prst="rect">
            <a:avLst/>
          </a:prstGeom>
          <a:solidFill>
            <a:srgbClr val="006E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 dirty="0"/>
              <a:t>Kirjuta siia esitluse nimi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840637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bg1">
                    <a:lumMod val="8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 dirty="0"/>
              <a:t>Kirjuta siia esitluse alapealkiri</a:t>
            </a:r>
          </a:p>
        </p:txBody>
      </p:sp>
      <p:pic>
        <p:nvPicPr>
          <p:cNvPr id="9" name="Picture 8" descr="kolm lõvi_sinise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79360" y="1040036"/>
            <a:ext cx="4749524" cy="6832600"/>
          </a:xfrm>
          <a:prstGeom prst="rect">
            <a:avLst/>
          </a:prstGeom>
        </p:spPr>
      </p:pic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1440000" y="6152604"/>
            <a:ext cx="7012420" cy="522436"/>
          </a:xfrm>
        </p:spPr>
        <p:txBody>
          <a:bodyPr wrap="none">
            <a:no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Koht, kuupäev (Tallinnas, 1.01.2019)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440000" y="5472000"/>
            <a:ext cx="6984776" cy="288032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 dirty="0"/>
              <a:t>Ametinimetus/Struktuuriüksuse nimetus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5000724"/>
            <a:ext cx="6984776" cy="431800"/>
          </a:xfrm>
        </p:spPr>
        <p:txBody>
          <a:bodyPr wrap="none">
            <a:noAutofit/>
          </a:bodyPr>
          <a:lstStyle>
            <a:lvl1pPr>
              <a:buNone/>
              <a:defRPr sz="24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 dirty="0"/>
              <a:t>Ettekandja Eesnimi Perekonnanimi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72AAE3-EB89-4E78-B793-A79B49F0070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216000"/>
            <a:ext cx="3465000" cy="1386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heleht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52313" cy="6832600"/>
          </a:xfrm>
          <a:prstGeom prst="rect">
            <a:avLst/>
          </a:prstGeom>
          <a:solidFill>
            <a:srgbClr val="003087">
              <a:alpha val="63000"/>
            </a:srgb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29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9532700" cy="1368152"/>
          </a:xfrm>
        </p:spPr>
        <p:txBody>
          <a:bodyPr wrap="none">
            <a:noAutofit/>
          </a:bodyPr>
          <a:lstStyle>
            <a:lvl1pPr algn="l">
              <a:defRPr sz="4800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 dirty="0"/>
              <a:t>Vaheslaidide taustaks võib kasutada </a:t>
            </a:r>
            <a:br>
              <a:rPr lang="et-EE" dirty="0"/>
            </a:br>
            <a:r>
              <a:rPr lang="et-EE" dirty="0"/>
              <a:t>temaatilisi koloreeritud fotosid</a:t>
            </a:r>
          </a:p>
        </p:txBody>
      </p:sp>
    </p:spTree>
    <p:extLst>
      <p:ext uri="{BB962C8B-B14F-4D97-AF65-F5344CB8AC3E}">
        <p14:creationId xmlns:p14="http://schemas.microsoft.com/office/powerpoint/2010/main" val="4126994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Vaheslaid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12152313" cy="6724316"/>
          </a:xfrm>
        </p:spPr>
        <p:txBody>
          <a:bodyPr/>
          <a:lstStyle>
            <a:lvl1pPr marL="0" indent="0">
              <a:buNone/>
              <a:defRPr sz="4300"/>
            </a:lvl1pPr>
            <a:lvl2pPr marL="607482" indent="0">
              <a:buNone/>
              <a:defRPr sz="3700"/>
            </a:lvl2pPr>
            <a:lvl3pPr marL="1214963" indent="0">
              <a:buNone/>
              <a:defRPr sz="3200"/>
            </a:lvl3pPr>
            <a:lvl4pPr marL="1822445" indent="0">
              <a:buNone/>
              <a:defRPr sz="2700"/>
            </a:lvl4pPr>
            <a:lvl5pPr marL="2429927" indent="0">
              <a:buNone/>
              <a:defRPr sz="2700"/>
            </a:lvl5pPr>
            <a:lvl6pPr marL="3037408" indent="0">
              <a:buNone/>
              <a:defRPr sz="2700"/>
            </a:lvl6pPr>
            <a:lvl7pPr marL="3644890" indent="0">
              <a:buNone/>
              <a:defRPr sz="2700"/>
            </a:lvl7pPr>
            <a:lvl8pPr marL="4252371" indent="0">
              <a:buNone/>
              <a:defRPr sz="2700"/>
            </a:lvl8pPr>
            <a:lvl9pPr marL="4859853" indent="0">
              <a:buNone/>
              <a:defRPr sz="2700"/>
            </a:lvl9pPr>
          </a:lstStyle>
          <a:p>
            <a:r>
              <a:rPr lang="et-EE"/>
              <a:t>Pildi lisamiseks klõpsake ikooni</a:t>
            </a:r>
            <a:endParaRPr lang="et-E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449064" y="1760116"/>
            <a:ext cx="9235604" cy="1572752"/>
          </a:xfrm>
        </p:spPr>
        <p:txBody>
          <a:bodyPr anchor="b">
            <a:noAutofit/>
          </a:bodyPr>
          <a:lstStyle>
            <a:lvl1pPr algn="l">
              <a:defRPr sz="4800" b="0">
                <a:solidFill>
                  <a:srgbClr val="006EB5"/>
                </a:solidFill>
              </a:defRPr>
            </a:lvl1pPr>
          </a:lstStyle>
          <a:p>
            <a:r>
              <a:rPr lang="et-EE" dirty="0"/>
              <a:t>Vaheslaidide taustaks võib kasutada temaatilisi koloreeritud fotosid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449064" y="3332867"/>
            <a:ext cx="9235604" cy="80188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607482" indent="0">
              <a:buNone/>
              <a:defRPr sz="1600"/>
            </a:lvl2pPr>
            <a:lvl3pPr marL="1214963" indent="0">
              <a:buNone/>
              <a:defRPr sz="1300"/>
            </a:lvl3pPr>
            <a:lvl4pPr marL="1822445" indent="0">
              <a:buNone/>
              <a:defRPr sz="1200"/>
            </a:lvl4pPr>
            <a:lvl5pPr marL="2429927" indent="0">
              <a:buNone/>
              <a:defRPr sz="1200"/>
            </a:lvl5pPr>
            <a:lvl6pPr marL="3037408" indent="0">
              <a:buNone/>
              <a:defRPr sz="1200"/>
            </a:lvl6pPr>
            <a:lvl7pPr marL="3644890" indent="0">
              <a:buNone/>
              <a:defRPr sz="1200"/>
            </a:lvl7pPr>
            <a:lvl8pPr marL="4252371" indent="0">
              <a:buNone/>
              <a:defRPr sz="1200"/>
            </a:lvl8pPr>
            <a:lvl9pPr marL="4859853" indent="0">
              <a:buNone/>
              <a:defRPr sz="1200"/>
            </a:lvl9pPr>
          </a:lstStyle>
          <a:p>
            <a:r>
              <a:rPr lang="et-EE" dirty="0"/>
              <a:t>Vaheslaide võib kasutada ka ühe mõtte või idee rõhutamiseks!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u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>
                <a:solidFill>
                  <a:srgbClr val="006EB5"/>
                </a:solidFill>
              </a:defRPr>
            </a:lvl1pPr>
          </a:lstStyle>
          <a:p>
            <a:r>
              <a:rPr lang="en-US" dirty="0" err="1"/>
              <a:t>Esitlusslaidide</a:t>
            </a:r>
            <a:r>
              <a:rPr lang="en-US" dirty="0"/>
              <a:t> </a:t>
            </a:r>
            <a:r>
              <a:rPr lang="en-US" dirty="0" err="1"/>
              <a:t>kujundamine</a:t>
            </a:r>
            <a:endParaRPr lang="et-E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332740" y="6330075"/>
            <a:ext cx="603292" cy="363773"/>
          </a:xfrm>
        </p:spPr>
        <p:txBody>
          <a:bodyPr/>
          <a:lstStyle/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7614" y="1594275"/>
            <a:ext cx="10937083" cy="4735800"/>
          </a:xfrm>
        </p:spPr>
        <p:txBody>
          <a:bodyPr/>
          <a:lstStyle>
            <a:lvl1pPr>
              <a:buClr>
                <a:srgbClr val="0064B9"/>
              </a:buClr>
              <a:defRPr sz="3700"/>
            </a:lvl1pPr>
            <a:lvl2pPr>
              <a:buClr>
                <a:srgbClr val="0064B9"/>
              </a:buClr>
              <a:defRPr sz="3200" baseline="0"/>
            </a:lvl2pPr>
            <a:lvl3pPr>
              <a:buClr>
                <a:srgbClr val="0064B9"/>
              </a:buClr>
              <a:defRPr sz="2700"/>
            </a:lvl3pPr>
            <a:lvl4pPr>
              <a:buClr>
                <a:srgbClr val="0064B9"/>
              </a:buClr>
              <a:defRPr sz="2400"/>
            </a:lvl4pPr>
            <a:lvl5pPr>
              <a:buClr>
                <a:srgbClr val="0064B9"/>
              </a:buCl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err="1"/>
              <a:t>Lähtuda</a:t>
            </a:r>
            <a:r>
              <a:rPr lang="en-US" dirty="0"/>
              <a:t> </a:t>
            </a:r>
            <a:r>
              <a:rPr lang="en-US" dirty="0" err="1"/>
              <a:t>stiiliraamatust</a:t>
            </a:r>
            <a:endParaRPr lang="en-US" dirty="0"/>
          </a:p>
          <a:p>
            <a:pPr lvl="1"/>
            <a:r>
              <a:rPr lang="en-US" dirty="0"/>
              <a:t>Font </a:t>
            </a:r>
            <a:r>
              <a:rPr lang="en-US" dirty="0" err="1"/>
              <a:t>Roboto</a:t>
            </a:r>
            <a:r>
              <a:rPr lang="en-US" dirty="0"/>
              <a:t> Condensed</a:t>
            </a:r>
            <a:r>
              <a:rPr lang="et-EE" dirty="0"/>
              <a:t> või </a:t>
            </a:r>
            <a:r>
              <a:rPr lang="et-EE" dirty="0" err="1"/>
              <a:t>Arial</a:t>
            </a:r>
            <a:r>
              <a:rPr lang="et-EE" dirty="0"/>
              <a:t> </a:t>
            </a:r>
            <a:r>
              <a:rPr lang="et-EE" dirty="0" err="1"/>
              <a:t>Narrow</a:t>
            </a:r>
            <a:endParaRPr lang="en-US" dirty="0"/>
          </a:p>
          <a:p>
            <a:pPr lvl="3"/>
            <a:r>
              <a:rPr lang="en-US" dirty="0" err="1"/>
              <a:t>Pealkirjad</a:t>
            </a:r>
            <a:r>
              <a:rPr lang="en-US" dirty="0"/>
              <a:t> on 48pt Light, </a:t>
            </a:r>
            <a:r>
              <a:rPr lang="en-US" dirty="0" err="1"/>
              <a:t>sisutekstid</a:t>
            </a:r>
            <a:r>
              <a:rPr lang="en-US" dirty="0"/>
              <a:t> 24pt </a:t>
            </a:r>
            <a:r>
              <a:rPr lang="en-US" dirty="0" err="1"/>
              <a:t>või</a:t>
            </a:r>
            <a:r>
              <a:rPr lang="en-US" dirty="0"/>
              <a:t> 18 </a:t>
            </a:r>
            <a:r>
              <a:rPr lang="en-US" dirty="0" err="1"/>
              <a:t>pt</a:t>
            </a:r>
            <a:endParaRPr lang="en-US" dirty="0"/>
          </a:p>
          <a:p>
            <a:pPr lvl="4"/>
            <a:r>
              <a:rPr lang="en-US" dirty="0" err="1"/>
              <a:t>Igale</a:t>
            </a:r>
            <a:r>
              <a:rPr lang="en-US" dirty="0"/>
              <a:t> </a:t>
            </a:r>
            <a:r>
              <a:rPr lang="en-US" dirty="0" err="1"/>
              <a:t>slaidile</a:t>
            </a:r>
            <a:r>
              <a:rPr lang="en-US" dirty="0"/>
              <a:t> </a:t>
            </a:r>
            <a:r>
              <a:rPr lang="en-US" dirty="0" err="1"/>
              <a:t>paigutada</a:t>
            </a:r>
            <a:r>
              <a:rPr lang="en-US" dirty="0"/>
              <a:t> </a:t>
            </a:r>
            <a:r>
              <a:rPr lang="en-US" dirty="0" err="1"/>
              <a:t>mõõdukas</a:t>
            </a:r>
            <a:r>
              <a:rPr lang="en-US" dirty="0"/>
              <a:t> </a:t>
            </a:r>
            <a:r>
              <a:rPr lang="en-US" dirty="0" err="1"/>
              <a:t>kogus</a:t>
            </a:r>
            <a:r>
              <a:rPr lang="en-US" dirty="0"/>
              <a:t> </a:t>
            </a:r>
            <a:r>
              <a:rPr lang="en-US" dirty="0" err="1"/>
              <a:t>infot</a:t>
            </a:r>
            <a:endParaRPr lang="et-EE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uslaid 2 tulba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>
                <a:solidFill>
                  <a:srgbClr val="006EB5"/>
                </a:solidFill>
              </a:defRPr>
            </a:lvl1pPr>
          </a:lstStyle>
          <a:p>
            <a:r>
              <a:rPr lang="en-US" dirty="0" err="1"/>
              <a:t>Pealkirjad</a:t>
            </a:r>
            <a:r>
              <a:rPr lang="en-US" dirty="0"/>
              <a:t> on 48pt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7615" y="1594275"/>
            <a:ext cx="5367272" cy="4738534"/>
          </a:xfrm>
        </p:spPr>
        <p:txBody>
          <a:bodyPr wrap="none">
            <a:noAutofit/>
          </a:bodyPr>
          <a:lstStyle>
            <a:lvl1pPr>
              <a:buClr>
                <a:srgbClr val="0064B9"/>
              </a:buClr>
              <a:defRPr sz="3700"/>
            </a:lvl1pPr>
            <a:lvl2pPr>
              <a:buClr>
                <a:srgbClr val="0064B9"/>
              </a:buClr>
              <a:defRPr sz="3200"/>
            </a:lvl2pPr>
            <a:lvl3pPr>
              <a:buClr>
                <a:srgbClr val="0064B9"/>
              </a:buClr>
              <a:defRPr sz="2700"/>
            </a:lvl3pPr>
            <a:lvl4pPr>
              <a:buClr>
                <a:srgbClr val="0064B9"/>
              </a:buClr>
              <a:defRPr sz="2400"/>
            </a:lvl4pPr>
            <a:lvl5pPr>
              <a:buClr>
                <a:srgbClr val="0064B9"/>
              </a:buCl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t-EE" dirty="0"/>
              <a:t>Loetelu</a:t>
            </a:r>
            <a:endParaRPr lang="en-US" dirty="0"/>
          </a:p>
          <a:p>
            <a:pPr lvl="1"/>
            <a:r>
              <a:rPr lang="et-EE" dirty="0"/>
              <a:t>Teine tase</a:t>
            </a:r>
            <a:endParaRPr lang="en-US" dirty="0"/>
          </a:p>
          <a:p>
            <a:pPr lvl="2"/>
            <a:r>
              <a:rPr lang="et-EE" dirty="0"/>
              <a:t>Kolmas tase</a:t>
            </a:r>
            <a:endParaRPr lang="en-US" dirty="0"/>
          </a:p>
          <a:p>
            <a:pPr lvl="3"/>
            <a:r>
              <a:rPr lang="et-EE" dirty="0"/>
              <a:t>Neljas tase</a:t>
            </a:r>
            <a:endParaRPr lang="en-US" dirty="0"/>
          </a:p>
          <a:p>
            <a:pPr lvl="4"/>
            <a:r>
              <a:rPr lang="et-EE" dirty="0"/>
              <a:t>Viies tase</a:t>
            </a: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332740" y="6330075"/>
            <a:ext cx="603292" cy="363773"/>
          </a:xfrm>
        </p:spPr>
        <p:txBody>
          <a:bodyPr/>
          <a:lstStyle/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6189485" y="1605263"/>
            <a:ext cx="5367272" cy="4738534"/>
          </a:xfrm>
        </p:spPr>
        <p:txBody>
          <a:bodyPr wrap="none">
            <a:noAutofit/>
          </a:bodyPr>
          <a:lstStyle>
            <a:lvl1pPr>
              <a:buClr>
                <a:srgbClr val="0064B9"/>
              </a:buClr>
              <a:defRPr sz="3700"/>
            </a:lvl1pPr>
            <a:lvl2pPr>
              <a:buClr>
                <a:srgbClr val="0064B9"/>
              </a:buClr>
              <a:defRPr sz="3200"/>
            </a:lvl2pPr>
            <a:lvl3pPr>
              <a:buClr>
                <a:srgbClr val="0064B9"/>
              </a:buClr>
              <a:defRPr sz="2700"/>
            </a:lvl3pPr>
            <a:lvl4pPr>
              <a:buClr>
                <a:srgbClr val="0064B9"/>
              </a:buClr>
              <a:defRPr sz="2400"/>
            </a:lvl4pPr>
            <a:lvl5pPr>
              <a:buClr>
                <a:srgbClr val="0064B9"/>
              </a:buCl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t-EE" dirty="0"/>
              <a:t>Loetelu</a:t>
            </a:r>
            <a:endParaRPr lang="en-US" dirty="0"/>
          </a:p>
          <a:p>
            <a:pPr lvl="1"/>
            <a:r>
              <a:rPr lang="et-EE" dirty="0"/>
              <a:t>Teine tase</a:t>
            </a:r>
            <a:endParaRPr lang="en-US" dirty="0"/>
          </a:p>
          <a:p>
            <a:pPr lvl="2"/>
            <a:r>
              <a:rPr lang="et-EE" dirty="0"/>
              <a:t>Kolmas tase</a:t>
            </a:r>
            <a:endParaRPr lang="en-US" dirty="0"/>
          </a:p>
          <a:p>
            <a:pPr lvl="3"/>
            <a:r>
              <a:rPr lang="et-EE" dirty="0"/>
              <a:t>Neljas tase</a:t>
            </a:r>
            <a:endParaRPr lang="en-US" dirty="0"/>
          </a:p>
          <a:p>
            <a:pPr lvl="4"/>
            <a:r>
              <a:rPr lang="et-EE" dirty="0"/>
              <a:t>Viies tase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uslaid kolme tulba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>
                <a:solidFill>
                  <a:srgbClr val="006EB5"/>
                </a:solidFill>
              </a:defRPr>
            </a:lvl1pPr>
          </a:lstStyle>
          <a:p>
            <a:r>
              <a:rPr lang="en-US" dirty="0" err="1"/>
              <a:t>Pealkirjad</a:t>
            </a:r>
            <a:r>
              <a:rPr lang="en-US" dirty="0"/>
              <a:t> on 48pt</a:t>
            </a:r>
            <a:endParaRPr lang="et-EE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332740" y="6330075"/>
            <a:ext cx="603292" cy="363773"/>
          </a:xfrm>
        </p:spPr>
        <p:txBody>
          <a:bodyPr/>
          <a:lstStyle/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 hasCustomPrompt="1"/>
          </p:nvPr>
        </p:nvSpPr>
        <p:spPr>
          <a:xfrm>
            <a:off x="4322912" y="1581745"/>
            <a:ext cx="3524325" cy="4738534"/>
          </a:xfrm>
        </p:spPr>
        <p:txBody>
          <a:bodyPr wrap="none">
            <a:noAutofit/>
          </a:bodyPr>
          <a:lstStyle>
            <a:lvl1pPr>
              <a:buClr>
                <a:srgbClr val="0064B9"/>
              </a:buClr>
              <a:defRPr sz="3700"/>
            </a:lvl1pPr>
            <a:lvl2pPr>
              <a:buClr>
                <a:srgbClr val="0064B9"/>
              </a:buClr>
              <a:defRPr sz="3200"/>
            </a:lvl2pPr>
            <a:lvl3pPr>
              <a:buClr>
                <a:srgbClr val="0064B9"/>
              </a:buClr>
              <a:defRPr sz="2700"/>
            </a:lvl3pPr>
            <a:lvl4pPr>
              <a:buClr>
                <a:srgbClr val="0064B9"/>
              </a:buClr>
              <a:defRPr sz="2400"/>
            </a:lvl4pPr>
            <a:lvl5pPr>
              <a:buClr>
                <a:srgbClr val="0064B9"/>
              </a:buCl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t-EE" dirty="0"/>
              <a:t>Loetelu</a:t>
            </a:r>
            <a:endParaRPr lang="en-US" dirty="0"/>
          </a:p>
          <a:p>
            <a:pPr lvl="1"/>
            <a:r>
              <a:rPr lang="et-EE" dirty="0"/>
              <a:t>Teine tase</a:t>
            </a:r>
            <a:endParaRPr lang="en-US" dirty="0"/>
          </a:p>
          <a:p>
            <a:pPr lvl="2"/>
            <a:r>
              <a:rPr lang="et-EE" dirty="0"/>
              <a:t>Kolmas tase</a:t>
            </a:r>
            <a:endParaRPr lang="en-US" dirty="0"/>
          </a:p>
          <a:p>
            <a:pPr lvl="3"/>
            <a:r>
              <a:rPr lang="et-EE" dirty="0"/>
              <a:t>Neljas tase</a:t>
            </a:r>
            <a:endParaRPr lang="en-US" dirty="0"/>
          </a:p>
          <a:p>
            <a:pPr lvl="4"/>
            <a:r>
              <a:rPr lang="et-EE" dirty="0"/>
              <a:t>Viies tase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sz="half" idx="16" hasCustomPrompt="1"/>
          </p:nvPr>
        </p:nvSpPr>
        <p:spPr>
          <a:xfrm>
            <a:off x="8020373" y="1594275"/>
            <a:ext cx="3524325" cy="4738534"/>
          </a:xfrm>
        </p:spPr>
        <p:txBody>
          <a:bodyPr wrap="none">
            <a:noAutofit/>
          </a:bodyPr>
          <a:lstStyle>
            <a:lvl1pPr>
              <a:buClr>
                <a:srgbClr val="0064B9"/>
              </a:buClr>
              <a:defRPr sz="3700"/>
            </a:lvl1pPr>
            <a:lvl2pPr>
              <a:buClr>
                <a:srgbClr val="0064B9"/>
              </a:buClr>
              <a:defRPr sz="3200"/>
            </a:lvl2pPr>
            <a:lvl3pPr>
              <a:buClr>
                <a:srgbClr val="0064B9"/>
              </a:buClr>
              <a:defRPr sz="2700"/>
            </a:lvl3pPr>
            <a:lvl4pPr>
              <a:buClr>
                <a:srgbClr val="0064B9"/>
              </a:buClr>
              <a:defRPr sz="2400"/>
            </a:lvl4pPr>
            <a:lvl5pPr>
              <a:buClr>
                <a:srgbClr val="0064B9"/>
              </a:buCl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t-EE" dirty="0"/>
              <a:t>Loetelu</a:t>
            </a:r>
            <a:endParaRPr lang="en-US" dirty="0"/>
          </a:p>
          <a:p>
            <a:pPr lvl="1"/>
            <a:r>
              <a:rPr lang="et-EE" dirty="0"/>
              <a:t>Teine tase</a:t>
            </a:r>
            <a:endParaRPr lang="en-US" dirty="0"/>
          </a:p>
          <a:p>
            <a:pPr lvl="2"/>
            <a:r>
              <a:rPr lang="et-EE" dirty="0"/>
              <a:t>Kolmas tase</a:t>
            </a:r>
            <a:endParaRPr lang="en-US" dirty="0"/>
          </a:p>
          <a:p>
            <a:pPr lvl="3"/>
            <a:r>
              <a:rPr lang="et-EE" dirty="0"/>
              <a:t>Neljas tase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7" hasCustomPrompt="1"/>
          </p:nvPr>
        </p:nvSpPr>
        <p:spPr>
          <a:xfrm>
            <a:off x="607616" y="1591541"/>
            <a:ext cx="3524325" cy="4738534"/>
          </a:xfrm>
        </p:spPr>
        <p:txBody>
          <a:bodyPr wrap="none">
            <a:noAutofit/>
          </a:bodyPr>
          <a:lstStyle>
            <a:lvl1pPr>
              <a:buClr>
                <a:srgbClr val="0064B9"/>
              </a:buClr>
              <a:defRPr sz="3700"/>
            </a:lvl1pPr>
            <a:lvl2pPr>
              <a:buClr>
                <a:srgbClr val="0064B9"/>
              </a:buClr>
              <a:defRPr sz="3200"/>
            </a:lvl2pPr>
            <a:lvl3pPr>
              <a:buClr>
                <a:srgbClr val="0064B9"/>
              </a:buClr>
              <a:defRPr sz="2700"/>
            </a:lvl3pPr>
            <a:lvl4pPr>
              <a:buClr>
                <a:srgbClr val="0064B9"/>
              </a:buClr>
              <a:defRPr sz="2400"/>
            </a:lvl4pPr>
            <a:lvl5pPr>
              <a:buClr>
                <a:srgbClr val="0064B9"/>
              </a:buCl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t-EE" dirty="0"/>
              <a:t>Loetelu</a:t>
            </a:r>
            <a:endParaRPr lang="en-US" dirty="0"/>
          </a:p>
          <a:p>
            <a:pPr lvl="1"/>
            <a:r>
              <a:rPr lang="et-EE" dirty="0"/>
              <a:t>Teine tase</a:t>
            </a:r>
            <a:endParaRPr lang="en-US" dirty="0"/>
          </a:p>
          <a:p>
            <a:pPr lvl="2"/>
            <a:r>
              <a:rPr lang="et-EE" dirty="0"/>
              <a:t>Kolmas tase</a:t>
            </a:r>
            <a:endParaRPr lang="en-US" dirty="0"/>
          </a:p>
          <a:p>
            <a:pPr lvl="3"/>
            <a:r>
              <a:rPr lang="et-EE" dirty="0"/>
              <a:t>Neljas tase</a:t>
            </a:r>
            <a:endParaRPr lang="en-US" dirty="0"/>
          </a:p>
          <a:p>
            <a:pPr lvl="4"/>
            <a:r>
              <a:rPr lang="et-EE" dirty="0"/>
              <a:t>Viies tase</a:t>
            </a:r>
          </a:p>
        </p:txBody>
      </p:sp>
    </p:spTree>
    <p:extLst>
      <p:ext uri="{BB962C8B-B14F-4D97-AF65-F5344CB8AC3E}">
        <p14:creationId xmlns:p14="http://schemas.microsoft.com/office/powerpoint/2010/main" val="32583774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>
                <a:solidFill>
                  <a:srgbClr val="006EB5"/>
                </a:solidFill>
              </a:defRPr>
            </a:lvl1pPr>
          </a:lstStyle>
          <a:p>
            <a:r>
              <a:rPr lang="en-US" dirty="0" err="1"/>
              <a:t>Pealkirjad</a:t>
            </a:r>
            <a:r>
              <a:rPr lang="en-US" dirty="0"/>
              <a:t> on 48pt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-1" y="1412388"/>
            <a:ext cx="12152313" cy="5420211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t-EE" dirty="0"/>
              <a:t>Foto, graafik, tabel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Foto slaid 2 tulba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>
                <a:solidFill>
                  <a:srgbClr val="006EB5"/>
                </a:solidFill>
              </a:defRPr>
            </a:lvl1pPr>
          </a:lstStyle>
          <a:p>
            <a:r>
              <a:rPr lang="en-US" dirty="0" err="1"/>
              <a:t>Pealkirjad</a:t>
            </a:r>
            <a:r>
              <a:rPr lang="en-US" dirty="0"/>
              <a:t> on 48pt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7616" y="1529428"/>
            <a:ext cx="5369382" cy="637393"/>
          </a:xfrm>
        </p:spPr>
        <p:txBody>
          <a:bodyPr anchor="b">
            <a:noAutofit/>
          </a:bodyPr>
          <a:lstStyle>
            <a:lvl1pPr marL="0" indent="0">
              <a:buNone/>
              <a:defRPr sz="3600" b="1" i="0"/>
            </a:lvl1pPr>
            <a:lvl2pPr marL="607482" indent="0">
              <a:buNone/>
              <a:defRPr sz="2700" b="1"/>
            </a:lvl2pPr>
            <a:lvl3pPr marL="1214963" indent="0">
              <a:buNone/>
              <a:defRPr sz="2400" b="1"/>
            </a:lvl3pPr>
            <a:lvl4pPr marL="1822445" indent="0">
              <a:buNone/>
              <a:defRPr sz="2100" b="1"/>
            </a:lvl4pPr>
            <a:lvl5pPr marL="2429927" indent="0">
              <a:buNone/>
              <a:defRPr sz="2100" b="1"/>
            </a:lvl5pPr>
            <a:lvl6pPr marL="3037408" indent="0">
              <a:buNone/>
              <a:defRPr sz="2100" b="1"/>
            </a:lvl6pPr>
            <a:lvl7pPr marL="3644890" indent="0">
              <a:buNone/>
              <a:defRPr sz="2100" b="1"/>
            </a:lvl7pPr>
            <a:lvl8pPr marL="4252371" indent="0">
              <a:buNone/>
              <a:defRPr sz="2100" b="1"/>
            </a:lvl8pPr>
            <a:lvl9pPr marL="4859853" indent="0">
              <a:buNone/>
              <a:defRPr sz="2100" b="1"/>
            </a:lvl9pPr>
          </a:lstStyle>
          <a:p>
            <a:pPr lvl="0"/>
            <a:r>
              <a:rPr lang="et-EE" dirty="0"/>
              <a:t>Rõhutamiseks kasuta </a:t>
            </a:r>
            <a:r>
              <a:rPr lang="et-EE" dirty="0" err="1"/>
              <a:t>Boldi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0" y="2166818"/>
            <a:ext cx="6012000" cy="4665781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t-EE" dirty="0"/>
              <a:t>Foto, graafik, tabel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3209" y="1529428"/>
            <a:ext cx="5371490" cy="63739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7482" indent="0">
              <a:buNone/>
              <a:defRPr sz="2700" b="1"/>
            </a:lvl2pPr>
            <a:lvl3pPr marL="1214963" indent="0">
              <a:buNone/>
              <a:defRPr sz="2400" b="1"/>
            </a:lvl3pPr>
            <a:lvl4pPr marL="1822445" indent="0">
              <a:buNone/>
              <a:defRPr sz="2100" b="1"/>
            </a:lvl4pPr>
            <a:lvl5pPr marL="2429927" indent="0">
              <a:buNone/>
              <a:defRPr sz="2100" b="1"/>
            </a:lvl5pPr>
            <a:lvl6pPr marL="3037408" indent="0">
              <a:buNone/>
              <a:defRPr sz="2100" b="1"/>
            </a:lvl6pPr>
            <a:lvl7pPr marL="3644890" indent="0">
              <a:buNone/>
              <a:defRPr sz="2100" b="1"/>
            </a:lvl7pPr>
            <a:lvl8pPr marL="4252371" indent="0">
              <a:buNone/>
              <a:defRPr sz="2100" b="1"/>
            </a:lvl8pPr>
            <a:lvl9pPr marL="4859853" indent="0">
              <a:buNone/>
              <a:defRPr sz="2100" b="1"/>
            </a:lvl9pPr>
          </a:lstStyle>
          <a:p>
            <a:pPr lvl="0"/>
            <a:r>
              <a:rPr lang="et-EE" dirty="0"/>
              <a:t>Rõhutamiseks kasuta </a:t>
            </a:r>
            <a:r>
              <a:rPr lang="et-EE" dirty="0" err="1"/>
              <a:t>Boldi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3208" y="2191847"/>
            <a:ext cx="5976000" cy="4665781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t-EE" dirty="0"/>
              <a:t>Foto, graafik, tabel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136420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slaid 3 tulba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>
                <a:solidFill>
                  <a:srgbClr val="006EB5"/>
                </a:solidFill>
              </a:defRPr>
            </a:lvl1pPr>
          </a:lstStyle>
          <a:p>
            <a:r>
              <a:rPr lang="en-US" dirty="0" err="1"/>
              <a:t>Pealkirjad</a:t>
            </a:r>
            <a:r>
              <a:rPr lang="en-US" dirty="0"/>
              <a:t> on 48pt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31540" y="1554771"/>
            <a:ext cx="3424384" cy="637393"/>
          </a:xfrm>
        </p:spPr>
        <p:txBody>
          <a:bodyPr anchor="b">
            <a:noAutofit/>
          </a:bodyPr>
          <a:lstStyle>
            <a:lvl1pPr marL="0" indent="0">
              <a:buNone/>
              <a:defRPr sz="3600" b="1" i="0" baseline="0"/>
            </a:lvl1pPr>
            <a:lvl2pPr marL="607482" indent="0">
              <a:buNone/>
              <a:defRPr sz="2700" b="1"/>
            </a:lvl2pPr>
            <a:lvl3pPr marL="1214963" indent="0">
              <a:buNone/>
              <a:defRPr sz="2400" b="1"/>
            </a:lvl3pPr>
            <a:lvl4pPr marL="1822445" indent="0">
              <a:buNone/>
              <a:defRPr sz="2100" b="1"/>
            </a:lvl4pPr>
            <a:lvl5pPr marL="2429927" indent="0">
              <a:buNone/>
              <a:defRPr sz="2100" b="1"/>
            </a:lvl5pPr>
            <a:lvl6pPr marL="3037408" indent="0">
              <a:buNone/>
              <a:defRPr sz="2100" b="1"/>
            </a:lvl6pPr>
            <a:lvl7pPr marL="3644890" indent="0">
              <a:buNone/>
              <a:defRPr sz="2100" b="1"/>
            </a:lvl7pPr>
            <a:lvl8pPr marL="4252371" indent="0">
              <a:buNone/>
              <a:defRPr sz="2100" b="1"/>
            </a:lvl8pPr>
            <a:lvl9pPr marL="4859853" indent="0">
              <a:buNone/>
              <a:defRPr sz="2100" b="1"/>
            </a:lvl9pPr>
          </a:lstStyle>
          <a:p>
            <a:pPr lvl="0"/>
            <a:r>
              <a:rPr lang="et-EE" dirty="0" err="1"/>
              <a:t>Bold</a:t>
            </a:r>
            <a:r>
              <a:rPr lang="et-EE" dirty="0"/>
              <a:t> tekst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0" y="2171682"/>
            <a:ext cx="3960000" cy="4665781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t-EE" dirty="0"/>
              <a:t>Foto, graafik, tabel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8164828" y="2166819"/>
            <a:ext cx="3960000" cy="4665781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t-EE" dirty="0"/>
              <a:t>Foto, graafik, tabel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11" name="Content Placeholder 5"/>
          <p:cNvSpPr>
            <a:spLocks noGrp="1"/>
          </p:cNvSpPr>
          <p:nvPr>
            <p:ph sz="quarter" idx="13" hasCustomPrompt="1"/>
          </p:nvPr>
        </p:nvSpPr>
        <p:spPr>
          <a:xfrm>
            <a:off x="4082414" y="2171682"/>
            <a:ext cx="3960000" cy="4665781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t-EE" dirty="0"/>
              <a:t>Foto, graafik, tabel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8711619" y="1554771"/>
            <a:ext cx="3424384" cy="637393"/>
          </a:xfrm>
        </p:spPr>
        <p:txBody>
          <a:bodyPr anchor="b">
            <a:noAutofit/>
          </a:bodyPr>
          <a:lstStyle>
            <a:lvl1pPr marL="0" indent="0">
              <a:buNone/>
              <a:defRPr sz="3600" b="1" i="0" baseline="0"/>
            </a:lvl1pPr>
            <a:lvl2pPr marL="607482" indent="0">
              <a:buNone/>
              <a:defRPr sz="2700" b="1"/>
            </a:lvl2pPr>
            <a:lvl3pPr marL="1214963" indent="0">
              <a:buNone/>
              <a:defRPr sz="2400" b="1"/>
            </a:lvl3pPr>
            <a:lvl4pPr marL="1822445" indent="0">
              <a:buNone/>
              <a:defRPr sz="2100" b="1"/>
            </a:lvl4pPr>
            <a:lvl5pPr marL="2429927" indent="0">
              <a:buNone/>
              <a:defRPr sz="2100" b="1"/>
            </a:lvl5pPr>
            <a:lvl6pPr marL="3037408" indent="0">
              <a:buNone/>
              <a:defRPr sz="2100" b="1"/>
            </a:lvl6pPr>
            <a:lvl7pPr marL="3644890" indent="0">
              <a:buNone/>
              <a:defRPr sz="2100" b="1"/>
            </a:lvl7pPr>
            <a:lvl8pPr marL="4252371" indent="0">
              <a:buNone/>
              <a:defRPr sz="2100" b="1"/>
            </a:lvl8pPr>
            <a:lvl9pPr marL="4859853" indent="0">
              <a:buNone/>
              <a:defRPr sz="2100" b="1"/>
            </a:lvl9pPr>
          </a:lstStyle>
          <a:p>
            <a:pPr lvl="0"/>
            <a:r>
              <a:rPr lang="et-EE" dirty="0" err="1"/>
              <a:t>Bold</a:t>
            </a:r>
            <a:r>
              <a:rPr lang="et-EE" dirty="0"/>
              <a:t> tekst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4621579" y="1554771"/>
            <a:ext cx="3424384" cy="637393"/>
          </a:xfrm>
        </p:spPr>
        <p:txBody>
          <a:bodyPr anchor="b">
            <a:noAutofit/>
          </a:bodyPr>
          <a:lstStyle>
            <a:lvl1pPr marL="0" indent="0">
              <a:buNone/>
              <a:defRPr sz="3600" b="1" i="0" baseline="0"/>
            </a:lvl1pPr>
            <a:lvl2pPr marL="607482" indent="0">
              <a:buNone/>
              <a:defRPr sz="2700" b="1"/>
            </a:lvl2pPr>
            <a:lvl3pPr marL="1214963" indent="0">
              <a:buNone/>
              <a:defRPr sz="2400" b="1"/>
            </a:lvl3pPr>
            <a:lvl4pPr marL="1822445" indent="0">
              <a:buNone/>
              <a:defRPr sz="2100" b="1"/>
            </a:lvl4pPr>
            <a:lvl5pPr marL="2429927" indent="0">
              <a:buNone/>
              <a:defRPr sz="2100" b="1"/>
            </a:lvl5pPr>
            <a:lvl6pPr marL="3037408" indent="0">
              <a:buNone/>
              <a:defRPr sz="2100" b="1"/>
            </a:lvl6pPr>
            <a:lvl7pPr marL="3644890" indent="0">
              <a:buNone/>
              <a:defRPr sz="2100" b="1"/>
            </a:lvl7pPr>
            <a:lvl8pPr marL="4252371" indent="0">
              <a:buNone/>
              <a:defRPr sz="2100" b="1"/>
            </a:lvl8pPr>
            <a:lvl9pPr marL="4859853" indent="0">
              <a:buNone/>
              <a:defRPr sz="2100" b="1"/>
            </a:lvl9pPr>
          </a:lstStyle>
          <a:p>
            <a:pPr lvl="0"/>
            <a:r>
              <a:rPr lang="et-EE" dirty="0" err="1"/>
              <a:t>Bold</a:t>
            </a:r>
            <a:r>
              <a:rPr lang="et-EE" dirty="0"/>
              <a:t> tekst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379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607614" y="273621"/>
            <a:ext cx="11877253" cy="1138767"/>
          </a:xfrm>
        </p:spPr>
        <p:txBody>
          <a:bodyPr>
            <a:noAutofit/>
          </a:bodyPr>
          <a:lstStyle>
            <a:lvl1pPr>
              <a:defRPr baseline="0">
                <a:solidFill>
                  <a:srgbClr val="006EB5"/>
                </a:solidFill>
              </a:defRPr>
            </a:lvl1pPr>
          </a:lstStyle>
          <a:p>
            <a:r>
              <a:rPr lang="et-EE" dirty="0"/>
              <a:t>Graafikutes on ka laiendatud värvipalett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7618" y="272038"/>
            <a:ext cx="3998027" cy="1157747"/>
          </a:xfrm>
        </p:spPr>
        <p:txBody>
          <a:bodyPr anchor="b">
            <a:noAutofit/>
          </a:bodyPr>
          <a:lstStyle>
            <a:lvl1pPr algn="l">
              <a:defRPr sz="4800" b="0">
                <a:solidFill>
                  <a:srgbClr val="006EB5"/>
                </a:solidFill>
              </a:defRPr>
            </a:lvl1pPr>
          </a:lstStyle>
          <a:p>
            <a:r>
              <a:rPr lang="et-EE" dirty="0"/>
              <a:t>Pealkiri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1217" y="272040"/>
            <a:ext cx="6793481" cy="6441767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7618" y="1429786"/>
            <a:ext cx="3998027" cy="5266795"/>
          </a:xfrm>
        </p:spPr>
        <p:txBody>
          <a:bodyPr/>
          <a:lstStyle>
            <a:lvl1pPr marL="0" indent="0">
              <a:buNone/>
              <a:defRPr sz="1900"/>
            </a:lvl1pPr>
            <a:lvl2pPr marL="607482" indent="0">
              <a:buNone/>
              <a:defRPr sz="1600"/>
            </a:lvl2pPr>
            <a:lvl3pPr marL="1214963" indent="0">
              <a:buNone/>
              <a:defRPr sz="1300"/>
            </a:lvl3pPr>
            <a:lvl4pPr marL="1822445" indent="0">
              <a:buNone/>
              <a:defRPr sz="1200"/>
            </a:lvl4pPr>
            <a:lvl5pPr marL="2429927" indent="0">
              <a:buNone/>
              <a:defRPr sz="1200"/>
            </a:lvl5pPr>
            <a:lvl6pPr marL="3037408" indent="0">
              <a:buNone/>
              <a:defRPr sz="1200"/>
            </a:lvl6pPr>
            <a:lvl7pPr marL="3644890" indent="0">
              <a:buNone/>
              <a:defRPr sz="1200"/>
            </a:lvl7pPr>
            <a:lvl8pPr marL="4252371" indent="0">
              <a:buNone/>
              <a:defRPr sz="1200"/>
            </a:lvl8pPr>
            <a:lvl9pPr marL="4859853" indent="0">
              <a:buNone/>
              <a:defRPr sz="1200"/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ite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976140"/>
            <a:ext cx="12168000" cy="48564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 dirty="0"/>
              <a:t>Kirjuta siia esitluse nimi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840637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bg1">
                    <a:lumMod val="8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 dirty="0"/>
              <a:t>Kirjuta siia esitluse alapealkiri</a:t>
            </a:r>
          </a:p>
        </p:txBody>
      </p:sp>
      <p:pic>
        <p:nvPicPr>
          <p:cNvPr id="9" name="Picture 8" descr="kolm lõvi_sinise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79360" y="1040036"/>
            <a:ext cx="4749524" cy="6832600"/>
          </a:xfrm>
          <a:prstGeom prst="rect">
            <a:avLst/>
          </a:prstGeom>
        </p:spPr>
      </p:pic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1440000" y="6152604"/>
            <a:ext cx="7012420" cy="522436"/>
          </a:xfrm>
        </p:spPr>
        <p:txBody>
          <a:bodyPr wrap="none">
            <a:no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Koht, kuupäev (Tallinnas, 1.01.2019)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440000" y="5472000"/>
            <a:ext cx="6984776" cy="288032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 dirty="0"/>
              <a:t>Ametinimetus/Struktuuriüksuse nimetus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5000724"/>
            <a:ext cx="6984776" cy="431800"/>
          </a:xfrm>
        </p:spPr>
        <p:txBody>
          <a:bodyPr wrap="none">
            <a:noAutofit/>
          </a:bodyPr>
          <a:lstStyle>
            <a:lvl1pPr>
              <a:buNone/>
              <a:defRPr sz="24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 dirty="0"/>
              <a:t>Ettekandja Eesnimi Perekonnanimi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EE0CC28-327B-401F-B224-26FCF9A0D9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216000"/>
            <a:ext cx="3465001" cy="13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658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õpu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976140"/>
            <a:ext cx="12168000" cy="4856460"/>
          </a:xfrm>
          <a:prstGeom prst="rect">
            <a:avLst/>
          </a:prstGeom>
          <a:solidFill>
            <a:srgbClr val="006E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 dirty="0"/>
              <a:t>Täna kuulajaid!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840637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bg1">
                    <a:lumMod val="8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 dirty="0"/>
              <a:t>Vasta küsimustele ja tee kokkuvõte.</a:t>
            </a:r>
          </a:p>
        </p:txBody>
      </p:sp>
      <p:pic>
        <p:nvPicPr>
          <p:cNvPr id="9" name="Picture 8" descr="kolm lõvi_sinise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79360" y="1040036"/>
            <a:ext cx="4749524" cy="6832600"/>
          </a:xfrm>
          <a:prstGeom prst="rect">
            <a:avLst/>
          </a:prstGeom>
        </p:spPr>
      </p:pic>
      <p:sp>
        <p:nvSpPr>
          <p:cNvPr id="20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440000" y="5472000"/>
            <a:ext cx="6984776" cy="288032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 dirty="0"/>
              <a:t>Ametinimetus/Struktuuriüksuse nimetus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5000724"/>
            <a:ext cx="6984776" cy="431800"/>
          </a:xfrm>
        </p:spPr>
        <p:txBody>
          <a:bodyPr wrap="none">
            <a:noAutofit/>
          </a:bodyPr>
          <a:lstStyle>
            <a:lvl1pPr>
              <a:buNone/>
              <a:defRPr sz="24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 dirty="0"/>
              <a:t>Ettekandja Eesnimi Perekonnanimi</a:t>
            </a:r>
            <a:endParaRPr lang="en-US" dirty="0"/>
          </a:p>
        </p:txBody>
      </p:sp>
      <p:sp>
        <p:nvSpPr>
          <p:cNvPr id="10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1435808" y="5787006"/>
            <a:ext cx="6993160" cy="522436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Kontaktandmed (e-post, sotsmeedia, telefon jne)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2D0C06-02E0-4CD8-991E-60DFBD7253B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216000"/>
            <a:ext cx="3465001" cy="13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7364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õpuslai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976140"/>
            <a:ext cx="12168000" cy="48564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 dirty="0"/>
          </a:p>
        </p:txBody>
      </p:sp>
      <p:pic>
        <p:nvPicPr>
          <p:cNvPr id="9" name="Picture 8" descr="kolm lõvi_sinise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79360" y="1040036"/>
            <a:ext cx="4749524" cy="68326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 dirty="0"/>
              <a:t>Täna kuulajaid!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840637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bg1">
                    <a:lumMod val="8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 dirty="0"/>
              <a:t>Vasta küsimustele ja tee kokkuvõte.</a:t>
            </a:r>
          </a:p>
        </p:txBody>
      </p:sp>
      <p:sp>
        <p:nvSpPr>
          <p:cNvPr id="12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440000" y="5472000"/>
            <a:ext cx="6984776" cy="288032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 dirty="0"/>
              <a:t>Ametinimetus/Struktuuriüksuse nimetus</a:t>
            </a:r>
            <a:endParaRPr lang="en-US" dirty="0"/>
          </a:p>
        </p:txBody>
      </p:sp>
      <p:sp>
        <p:nvSpPr>
          <p:cNvPr id="13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5000724"/>
            <a:ext cx="6984776" cy="431800"/>
          </a:xfrm>
        </p:spPr>
        <p:txBody>
          <a:bodyPr wrap="none">
            <a:noAutofit/>
          </a:bodyPr>
          <a:lstStyle>
            <a:lvl1pPr>
              <a:buNone/>
              <a:defRPr sz="24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 dirty="0"/>
              <a:t>Ettekandja Eesnimi Perekonnanimi</a:t>
            </a:r>
            <a:endParaRPr lang="en-US" dirty="0"/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1435808" y="5787006"/>
            <a:ext cx="6993160" cy="522436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t-EE" dirty="0"/>
              <a:t>Kontaktandmed (e-post, sotsmeedia, telefon jne)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509780-5A1B-4E10-AEF3-6E60363930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216000"/>
            <a:ext cx="3465001" cy="13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5418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õpuslaid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kolm lõvi_sinise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79360" y="1040036"/>
            <a:ext cx="4749524" cy="6832600"/>
          </a:xfrm>
          <a:prstGeom prst="rect">
            <a:avLst/>
          </a:prstGeom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59" r="9119" b="14640"/>
          <a:stretch/>
        </p:blipFill>
        <p:spPr>
          <a:xfrm>
            <a:off x="7880400" y="968028"/>
            <a:ext cx="4316436" cy="5904656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defRPr>
            </a:lvl1pPr>
          </a:lstStyle>
          <a:p>
            <a:r>
              <a:rPr lang="et-EE" dirty="0"/>
              <a:t>Täna kuulajaid!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840637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 dirty="0"/>
              <a:t>Vasta küsimustele ja tee kokkuvõte.</a:t>
            </a:r>
          </a:p>
        </p:txBody>
      </p:sp>
      <p:sp>
        <p:nvSpPr>
          <p:cNvPr id="12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440000" y="5472000"/>
            <a:ext cx="6984776" cy="288032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 dirty="0"/>
              <a:t>Ametinimetus/Struktuuriüksuse nimetus</a:t>
            </a:r>
            <a:endParaRPr lang="en-US" dirty="0"/>
          </a:p>
        </p:txBody>
      </p:sp>
      <p:sp>
        <p:nvSpPr>
          <p:cNvPr id="13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5000724"/>
            <a:ext cx="6984776" cy="431800"/>
          </a:xfrm>
        </p:spPr>
        <p:txBody>
          <a:bodyPr wrap="none">
            <a:noAutofit/>
          </a:bodyPr>
          <a:lstStyle>
            <a:lvl1pPr>
              <a:buNone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 dirty="0"/>
              <a:t>Ettekandja Eesnimi Perekonnanimi</a:t>
            </a:r>
            <a:endParaRPr lang="en-US" dirty="0"/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1435808" y="5787006"/>
            <a:ext cx="6993160" cy="522436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et-EE" dirty="0"/>
              <a:t>Kontaktandmed (e-post, sotsmeedia, telefon jne)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3737C18-BC7F-481C-A8FC-30377075D90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216000"/>
            <a:ext cx="3465001" cy="13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855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itel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defRPr>
            </a:lvl1pPr>
          </a:lstStyle>
          <a:p>
            <a:r>
              <a:rPr lang="et-EE" dirty="0"/>
              <a:t>Kirjuta siia esitluse nimi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840637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 dirty="0"/>
              <a:t>Kirjuta siia esitluse alapealkiri</a:t>
            </a:r>
          </a:p>
        </p:txBody>
      </p:sp>
      <p:pic>
        <p:nvPicPr>
          <p:cNvPr id="9" name="Picture 8" descr="kolm lõvi_sinise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79360" y="1040036"/>
            <a:ext cx="4749524" cy="6832600"/>
          </a:xfrm>
          <a:prstGeom prst="rect">
            <a:avLst/>
          </a:prstGeom>
          <a:ln>
            <a:noFill/>
          </a:ln>
        </p:spPr>
      </p:pic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1440000" y="6152604"/>
            <a:ext cx="7012420" cy="522436"/>
          </a:xfrm>
        </p:spPr>
        <p:txBody>
          <a:bodyPr wrap="none">
            <a:noAutofit/>
          </a:bodyPr>
          <a:lstStyle>
            <a:lvl1pPr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et-EE" dirty="0"/>
              <a:t>Koht, kuupäev (Tallinnas, 1.01.2019)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440000" y="5472000"/>
            <a:ext cx="6984776" cy="288032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 dirty="0"/>
              <a:t>Ametinimetus/Struktuuriüksuse nimetus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5000724"/>
            <a:ext cx="6984776" cy="431800"/>
          </a:xfrm>
        </p:spPr>
        <p:txBody>
          <a:bodyPr wrap="none">
            <a:noAutofit/>
          </a:bodyPr>
          <a:lstStyle>
            <a:lvl1pPr>
              <a:buNone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 dirty="0"/>
              <a:t>Ettekandja Eesnimi Perekonnanimi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59" r="9119" b="14640"/>
          <a:stretch/>
        </p:blipFill>
        <p:spPr>
          <a:xfrm>
            <a:off x="7880400" y="968028"/>
            <a:ext cx="4316436" cy="59046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D1B14A-0CA4-4EB5-BF6F-6ED907835CA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216000"/>
            <a:ext cx="3465001" cy="13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673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äevakord 1">
    <p:bg>
      <p:bgPr>
        <a:solidFill>
          <a:srgbClr val="006E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t-EE" dirty="0"/>
              <a:t>Esitluse teemad/Tänased teemad</a:t>
            </a:r>
          </a:p>
        </p:txBody>
      </p:sp>
      <p:sp>
        <p:nvSpPr>
          <p:cNvPr id="2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332740" y="6330075"/>
            <a:ext cx="603292" cy="363773"/>
          </a:xfrm>
        </p:spPr>
        <p:txBody>
          <a:bodyPr wrap="non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30" name="Content Placeholder 2"/>
          <p:cNvSpPr>
            <a:spLocks noGrp="1"/>
          </p:cNvSpPr>
          <p:nvPr>
            <p:ph idx="1"/>
          </p:nvPr>
        </p:nvSpPr>
        <p:spPr>
          <a:xfrm>
            <a:off x="2043708" y="2739802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1" name="Content Placeholder 2"/>
          <p:cNvSpPr>
            <a:spLocks noGrp="1"/>
          </p:cNvSpPr>
          <p:nvPr>
            <p:ph idx="13"/>
          </p:nvPr>
        </p:nvSpPr>
        <p:spPr>
          <a:xfrm>
            <a:off x="2041683" y="3683500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2" name="Content Placeholder 2"/>
          <p:cNvSpPr>
            <a:spLocks noGrp="1"/>
          </p:cNvSpPr>
          <p:nvPr>
            <p:ph idx="14"/>
          </p:nvPr>
        </p:nvSpPr>
        <p:spPr>
          <a:xfrm>
            <a:off x="2041683" y="4585028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3" name="Content Placeholder 2"/>
          <p:cNvSpPr>
            <a:spLocks noGrp="1"/>
          </p:cNvSpPr>
          <p:nvPr>
            <p:ph idx="15"/>
          </p:nvPr>
        </p:nvSpPr>
        <p:spPr>
          <a:xfrm>
            <a:off x="2041684" y="1818701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4" name="Content Placeholder 2"/>
          <p:cNvSpPr>
            <a:spLocks noGrp="1"/>
          </p:cNvSpPr>
          <p:nvPr>
            <p:ph idx="16"/>
          </p:nvPr>
        </p:nvSpPr>
        <p:spPr>
          <a:xfrm>
            <a:off x="2041682" y="5498681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äevakord 3"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t-EE" dirty="0"/>
              <a:t>Esitluse teemad/Tänased teemad</a:t>
            </a:r>
          </a:p>
        </p:txBody>
      </p:sp>
      <p:sp>
        <p:nvSpPr>
          <p:cNvPr id="2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332740" y="6330075"/>
            <a:ext cx="603292" cy="363773"/>
          </a:xfrm>
        </p:spPr>
        <p:txBody>
          <a:bodyPr wrap="non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30" name="Content Placeholder 2"/>
          <p:cNvSpPr>
            <a:spLocks noGrp="1"/>
          </p:cNvSpPr>
          <p:nvPr>
            <p:ph idx="1"/>
          </p:nvPr>
        </p:nvSpPr>
        <p:spPr>
          <a:xfrm>
            <a:off x="2043708" y="2739802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1" name="Content Placeholder 2"/>
          <p:cNvSpPr>
            <a:spLocks noGrp="1"/>
          </p:cNvSpPr>
          <p:nvPr>
            <p:ph idx="13"/>
          </p:nvPr>
        </p:nvSpPr>
        <p:spPr>
          <a:xfrm>
            <a:off x="2041683" y="3683500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2" name="Content Placeholder 2"/>
          <p:cNvSpPr>
            <a:spLocks noGrp="1"/>
          </p:cNvSpPr>
          <p:nvPr>
            <p:ph idx="14"/>
          </p:nvPr>
        </p:nvSpPr>
        <p:spPr>
          <a:xfrm>
            <a:off x="2041683" y="4585028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3" name="Content Placeholder 2"/>
          <p:cNvSpPr>
            <a:spLocks noGrp="1"/>
          </p:cNvSpPr>
          <p:nvPr>
            <p:ph idx="15"/>
          </p:nvPr>
        </p:nvSpPr>
        <p:spPr>
          <a:xfrm>
            <a:off x="2041684" y="1818701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4" name="Content Placeholder 2"/>
          <p:cNvSpPr>
            <a:spLocks noGrp="1"/>
          </p:cNvSpPr>
          <p:nvPr>
            <p:ph idx="16"/>
          </p:nvPr>
        </p:nvSpPr>
        <p:spPr>
          <a:xfrm>
            <a:off x="2041682" y="5498681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</p:spTree>
    <p:extLst>
      <p:ext uri="{BB962C8B-B14F-4D97-AF65-F5344CB8AC3E}">
        <p14:creationId xmlns:p14="http://schemas.microsoft.com/office/powerpoint/2010/main" val="1869781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äevakord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7616" y="273621"/>
            <a:ext cx="11328416" cy="1138767"/>
          </a:xfrm>
        </p:spPr>
        <p:txBody>
          <a:bodyPr>
            <a:noAutofit/>
          </a:bodyPr>
          <a:lstStyle>
            <a:lvl1pPr>
              <a:defRPr baseline="0">
                <a:solidFill>
                  <a:srgbClr val="0064B9"/>
                </a:solidFill>
              </a:defRPr>
            </a:lvl1pPr>
          </a:lstStyle>
          <a:p>
            <a:r>
              <a:rPr lang="et-EE" dirty="0"/>
              <a:t>Lühikese loeteluga võib kasutada ikoone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332740" y="6330075"/>
            <a:ext cx="603292" cy="363773"/>
          </a:xfrm>
        </p:spPr>
        <p:txBody>
          <a:bodyPr/>
          <a:lstStyle/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35" name="Content Placeholder 2"/>
          <p:cNvSpPr>
            <a:spLocks noGrp="1"/>
          </p:cNvSpPr>
          <p:nvPr>
            <p:ph idx="1"/>
          </p:nvPr>
        </p:nvSpPr>
        <p:spPr>
          <a:xfrm>
            <a:off x="2043708" y="2739802"/>
            <a:ext cx="9892323" cy="869947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6" name="Content Placeholder 2"/>
          <p:cNvSpPr>
            <a:spLocks noGrp="1"/>
          </p:cNvSpPr>
          <p:nvPr>
            <p:ph idx="13"/>
          </p:nvPr>
        </p:nvSpPr>
        <p:spPr>
          <a:xfrm>
            <a:off x="2041683" y="3683500"/>
            <a:ext cx="9892323" cy="869947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7" name="Content Placeholder 2"/>
          <p:cNvSpPr>
            <a:spLocks noGrp="1"/>
          </p:cNvSpPr>
          <p:nvPr>
            <p:ph idx="14"/>
          </p:nvPr>
        </p:nvSpPr>
        <p:spPr>
          <a:xfrm>
            <a:off x="2041683" y="4585028"/>
            <a:ext cx="9892323" cy="869947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8" name="Content Placeholder 2"/>
          <p:cNvSpPr>
            <a:spLocks noGrp="1"/>
          </p:cNvSpPr>
          <p:nvPr>
            <p:ph idx="15"/>
          </p:nvPr>
        </p:nvSpPr>
        <p:spPr>
          <a:xfrm>
            <a:off x="2041684" y="1818701"/>
            <a:ext cx="9892323" cy="869947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9" name="Content Placeholder 2"/>
          <p:cNvSpPr>
            <a:spLocks noGrp="1"/>
          </p:cNvSpPr>
          <p:nvPr>
            <p:ph idx="16"/>
          </p:nvPr>
        </p:nvSpPr>
        <p:spPr>
          <a:xfrm>
            <a:off x="2041682" y="5498681"/>
            <a:ext cx="9892323" cy="869947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</p:spTree>
    <p:extLst>
      <p:ext uri="{BB962C8B-B14F-4D97-AF65-F5344CB8AC3E}">
        <p14:creationId xmlns:p14="http://schemas.microsoft.com/office/powerpoint/2010/main" val="1244780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heleht 1">
    <p:bg>
      <p:bgPr>
        <a:solidFill>
          <a:srgbClr val="006E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 dirty="0"/>
              <a:t>Teema</a:t>
            </a:r>
          </a:p>
        </p:txBody>
      </p:sp>
      <p:sp>
        <p:nvSpPr>
          <p:cNvPr id="3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1440160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bg1">
                    <a:lumMod val="8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 dirty="0"/>
              <a:t>Vaheslaide võib kasutada ka ühe mõtte </a:t>
            </a:r>
          </a:p>
          <a:p>
            <a:r>
              <a:rPr lang="et-EE" dirty="0"/>
              <a:t>või idee rõhutamiseks!</a:t>
            </a:r>
          </a:p>
        </p:txBody>
      </p:sp>
      <p:pic>
        <p:nvPicPr>
          <p:cNvPr id="31" name="Picture 30" descr="kolm lõvi_sinise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79360" y="-40084"/>
            <a:ext cx="4749524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821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heleht 3"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 dirty="0"/>
              <a:t>Teema</a:t>
            </a:r>
          </a:p>
        </p:txBody>
      </p:sp>
      <p:pic>
        <p:nvPicPr>
          <p:cNvPr id="31" name="Picture 30" descr="kolm lõvi_sinise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79360" y="-40084"/>
            <a:ext cx="4749524" cy="6832600"/>
          </a:xfrm>
          <a:prstGeom prst="rect">
            <a:avLst/>
          </a:prstGeom>
        </p:spPr>
      </p:pic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1368152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bg1">
                    <a:lumMod val="8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 dirty="0"/>
              <a:t>Vaheslaide võib kasutada ka ühe mõtte </a:t>
            </a:r>
          </a:p>
          <a:p>
            <a:r>
              <a:rPr lang="et-EE" dirty="0"/>
              <a:t>või idee rõhutamiseks!</a:t>
            </a:r>
          </a:p>
        </p:txBody>
      </p:sp>
    </p:spTree>
    <p:extLst>
      <p:ext uri="{BB962C8B-B14F-4D97-AF65-F5344CB8AC3E}">
        <p14:creationId xmlns:p14="http://schemas.microsoft.com/office/powerpoint/2010/main" val="1475376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heleht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defRPr>
            </a:lvl1pPr>
          </a:lstStyle>
          <a:p>
            <a:r>
              <a:rPr lang="et-EE" dirty="0"/>
              <a:t>Teema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59" r="9119" b="-114"/>
          <a:stretch/>
        </p:blipFill>
        <p:spPr>
          <a:xfrm>
            <a:off x="7880400" y="-40084"/>
            <a:ext cx="4316436" cy="6912768"/>
          </a:xfrm>
          <a:prstGeom prst="rect">
            <a:avLst/>
          </a:prstGeom>
        </p:spPr>
      </p:pic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1440160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 dirty="0"/>
              <a:t>Vaheslaide võib kasutada ka ühe mõtte </a:t>
            </a:r>
          </a:p>
          <a:p>
            <a:r>
              <a:rPr lang="et-EE" dirty="0"/>
              <a:t>või idee rõhutamiseks! </a:t>
            </a:r>
          </a:p>
        </p:txBody>
      </p:sp>
    </p:spTree>
    <p:extLst>
      <p:ext uri="{BB962C8B-B14F-4D97-AF65-F5344CB8AC3E}">
        <p14:creationId xmlns:p14="http://schemas.microsoft.com/office/powerpoint/2010/main" val="644924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7616" y="273621"/>
            <a:ext cx="10937082" cy="1138767"/>
          </a:xfrm>
          <a:prstGeom prst="rect">
            <a:avLst/>
          </a:prstGeom>
        </p:spPr>
        <p:txBody>
          <a:bodyPr vert="horz" lIns="121496" tIns="60748" rIns="121496" bIns="60748" rtlCol="0" anchor="ctr">
            <a:normAutofit/>
          </a:bodyPr>
          <a:lstStyle/>
          <a:p>
            <a:r>
              <a:rPr lang="et-EE"/>
              <a:t>Klõpsake juhteksemplari pealkirja laadi redigeerimiseks</a:t>
            </a:r>
            <a:endParaRPr lang="et-E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616" y="1594275"/>
            <a:ext cx="10937082" cy="4414313"/>
          </a:xfrm>
          <a:prstGeom prst="rect">
            <a:avLst/>
          </a:prstGeom>
        </p:spPr>
        <p:txBody>
          <a:bodyPr vert="horz" lIns="121496" tIns="60748" rIns="121496" bIns="60748" rtlCol="0">
            <a:normAutofit/>
          </a:bodyPr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t-E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2041" y="6332809"/>
            <a:ext cx="3848232" cy="363773"/>
          </a:xfrm>
          <a:prstGeom prst="rect">
            <a:avLst/>
          </a:prstGeom>
        </p:spPr>
        <p:txBody>
          <a:bodyPr vert="horz" lIns="121496" tIns="60748" rIns="121496" bIns="6074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latin typeface="Arial Narrow" pitchFamily="34" charset="0"/>
              </a:defRPr>
            </a:lvl1pPr>
          </a:lstStyle>
          <a:p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60732" y="6332809"/>
            <a:ext cx="648072" cy="363773"/>
          </a:xfrm>
          <a:prstGeom prst="rect">
            <a:avLst/>
          </a:prstGeom>
        </p:spPr>
        <p:txBody>
          <a:bodyPr vert="horz" lIns="121496" tIns="60748" rIns="121496" bIns="6074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fld id="{225A551D-654A-4A19-8D78-C05E5488DAD8}" type="slidenum">
              <a:rPr lang="et-EE" smtClean="0"/>
              <a:pPr algn="l"/>
              <a:t>‹#›</a:t>
            </a:fld>
            <a:endParaRPr lang="et-E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50" r:id="rId4"/>
    <p:sldLayoutId id="2147483676" r:id="rId5"/>
    <p:sldLayoutId id="2147483669" r:id="rId6"/>
    <p:sldLayoutId id="2147483664" r:id="rId7"/>
    <p:sldLayoutId id="2147483665" r:id="rId8"/>
    <p:sldLayoutId id="2147483666" r:id="rId9"/>
    <p:sldLayoutId id="2147483668" r:id="rId10"/>
    <p:sldLayoutId id="2147483657" r:id="rId11"/>
    <p:sldLayoutId id="2147483654" r:id="rId12"/>
    <p:sldLayoutId id="2147483652" r:id="rId13"/>
    <p:sldLayoutId id="2147483667" r:id="rId14"/>
    <p:sldLayoutId id="2147483653" r:id="rId15"/>
    <p:sldLayoutId id="2147483675" r:id="rId16"/>
    <p:sldLayoutId id="2147483674" r:id="rId17"/>
    <p:sldLayoutId id="2147483655" r:id="rId18"/>
    <p:sldLayoutId id="2147483656" r:id="rId19"/>
    <p:sldLayoutId id="2147483681" r:id="rId20"/>
    <p:sldLayoutId id="2147483683" r:id="rId21"/>
    <p:sldLayoutId id="2147483685" r:id="rId22"/>
  </p:sldLayoutIdLst>
  <p:txStyles>
    <p:titleStyle>
      <a:lvl1pPr algn="l" defTabSz="1214963" rtl="0" eaLnBrk="1" latinLnBrk="0" hangingPunct="1">
        <a:spcBef>
          <a:spcPct val="0"/>
        </a:spcBef>
        <a:buNone/>
        <a:defRPr sz="5800" kern="1200">
          <a:solidFill>
            <a:srgbClr val="006EB5"/>
          </a:solidFill>
          <a:latin typeface="Arial Narrow" pitchFamily="34" charset="0"/>
          <a:ea typeface="+mj-ea"/>
          <a:cs typeface="+mj-cs"/>
        </a:defRPr>
      </a:lvl1pPr>
    </p:titleStyle>
    <p:bodyStyle>
      <a:lvl1pPr marL="455611" indent="-455611" algn="l" defTabSz="1214963" rtl="0" eaLnBrk="1" latinLnBrk="0" hangingPunct="1">
        <a:spcBef>
          <a:spcPct val="20000"/>
        </a:spcBef>
        <a:buClr>
          <a:srgbClr val="0064B9"/>
        </a:buClr>
        <a:buFont typeface="Arial" pitchFamily="34" charset="0"/>
        <a:buChar char="•"/>
        <a:defRPr sz="4300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1pPr>
      <a:lvl2pPr marL="987158" indent="-379676" algn="l" defTabSz="1214963" rtl="0" eaLnBrk="1" latinLnBrk="0" hangingPunct="1">
        <a:spcBef>
          <a:spcPct val="20000"/>
        </a:spcBef>
        <a:buClr>
          <a:srgbClr val="0064B9"/>
        </a:buClr>
        <a:buFont typeface="Arial" pitchFamily="34" charset="0"/>
        <a:buChar char="–"/>
        <a:defRPr sz="3700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2pPr>
      <a:lvl3pPr marL="1518704" indent="-303741" algn="l" defTabSz="1214963" rtl="0" eaLnBrk="1" latinLnBrk="0" hangingPunct="1">
        <a:spcBef>
          <a:spcPct val="20000"/>
        </a:spcBef>
        <a:buClr>
          <a:srgbClr val="0064B9"/>
        </a:buClr>
        <a:buFont typeface="Arial" pitchFamily="34" charset="0"/>
        <a:buChar char="•"/>
        <a:defRPr sz="3200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3pPr>
      <a:lvl4pPr marL="2126186" indent="-303741" algn="l" defTabSz="1214963" rtl="0" eaLnBrk="1" latinLnBrk="0" hangingPunct="1">
        <a:spcBef>
          <a:spcPct val="20000"/>
        </a:spcBef>
        <a:buClr>
          <a:srgbClr val="0064B9"/>
        </a:buClr>
        <a:buFont typeface="Arial" pitchFamily="34" charset="0"/>
        <a:buChar char="–"/>
        <a:defRPr sz="2700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4pPr>
      <a:lvl5pPr marL="2733667" indent="-303741" algn="l" defTabSz="1214963" rtl="0" eaLnBrk="1" latinLnBrk="0" hangingPunct="1">
        <a:spcBef>
          <a:spcPct val="20000"/>
        </a:spcBef>
        <a:buClr>
          <a:srgbClr val="0064B9"/>
        </a:buClr>
        <a:buFont typeface="Arial" pitchFamily="34" charset="0"/>
        <a:buChar char="»"/>
        <a:defRPr sz="2700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5pPr>
      <a:lvl6pPr marL="3341149" indent="-303741" algn="l" defTabSz="1214963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48631" indent="-303741" algn="l" defTabSz="1214963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56112" indent="-303741" algn="l" defTabSz="1214963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63594" indent="-303741" algn="l" defTabSz="1214963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121496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7482" algn="l" defTabSz="121496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4963" algn="l" defTabSz="121496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2445" algn="l" defTabSz="121496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29927" algn="l" defTabSz="121496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37408" algn="l" defTabSz="121496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44890" algn="l" defTabSz="121496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52371" algn="l" defTabSz="121496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59853" algn="l" defTabSz="121496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440000" y="2624212"/>
            <a:ext cx="7948524" cy="2232248"/>
          </a:xfrm>
        </p:spPr>
        <p:txBody>
          <a:bodyPr/>
          <a:lstStyle/>
          <a:p>
            <a:r>
              <a:rPr lang="et-EE" sz="4000" kern="1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Angsana New" panose="02020603050405020304" pitchFamily="18" charset="-34"/>
              </a:rPr>
              <a:t>Patsiendiohutuse andmekogu</a:t>
            </a:r>
            <a:br>
              <a:rPr lang="et-EE" sz="1800" kern="1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Angsana New" panose="02020603050405020304" pitchFamily="18" charset="-34"/>
              </a:rPr>
            </a:br>
            <a:r>
              <a:rPr lang="et-EE" sz="2800" dirty="0"/>
              <a:t>Vale proov, vale tulemus või vale seos? </a:t>
            </a:r>
            <a:br>
              <a:rPr lang="et-EE" sz="2800" dirty="0"/>
            </a:br>
            <a:br>
              <a:rPr lang="et-EE" sz="2000" dirty="0"/>
            </a:br>
            <a:r>
              <a:rPr lang="et-EE" sz="2000" dirty="0"/>
              <a:t>Laborijuhtumid POHAK-i andmetes</a:t>
            </a:r>
            <a:endParaRPr lang="et-EE" sz="2000" dirty="0">
              <a:latin typeface="+mn-lt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t-EE" dirty="0"/>
              <a:t>Mai 2026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t-EE" sz="2000" dirty="0"/>
              <a:t>Terviseamet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/>
              <a:t>	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F084849C-8107-4E4C-ABA6-47F7915A3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Juhtumi menetlemine – „5 </a:t>
            </a:r>
            <a:r>
              <a:rPr lang="et-EE" dirty="0" err="1"/>
              <a:t>miks-i</a:t>
            </a:r>
            <a:r>
              <a:rPr lang="et-EE" dirty="0"/>
              <a:t>“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0802A02E-925B-4CAB-BA14-D459CF1C5F4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t-EE" dirty="0"/>
              <a:t>Oluline on vaadata kaugemale, kui „õde eksis“. Menetlus tähendab lihtsalt „miks“ küsimuse kordamist, kuni on jõutud süsteemi tasandile.</a:t>
            </a:r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r>
              <a:rPr lang="et-EE" dirty="0"/>
              <a:t>POHAK ei anna valmis vastuseid, vaid näitab, kuhu vaadata. Laborimeditsiinil on siin võtmeroll: mitte ainult analüüsida proove, vaid aidata kogu süsteemil näha, kus patsient–proov–tulemus ahel katkeb.</a:t>
            </a:r>
          </a:p>
        </p:txBody>
      </p:sp>
    </p:spTree>
    <p:extLst>
      <p:ext uri="{BB962C8B-B14F-4D97-AF65-F5344CB8AC3E}">
        <p14:creationId xmlns:p14="http://schemas.microsoft.com/office/powerpoint/2010/main" val="2495159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>
                <a:latin typeface="+mn-lt"/>
              </a:rPr>
              <a:t>Tänan kuulamast!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/>
              <a:t>Laura Liivamägi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t-EE" dirty="0"/>
              <a:t>Laura.liivamagi@terviseamet.ee</a:t>
            </a:r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99C1DE43-7CDD-4612-A18E-7563B652A7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t-EE" dirty="0"/>
              <a:t>Patsiendiohutuse teenuse juht</a:t>
            </a:r>
          </a:p>
        </p:txBody>
      </p:sp>
    </p:spTree>
    <p:extLst>
      <p:ext uri="{BB962C8B-B14F-4D97-AF65-F5344CB8AC3E}">
        <p14:creationId xmlns:p14="http://schemas.microsoft.com/office/powerpoint/2010/main" val="781066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apealkiri 4">
            <a:extLst>
              <a:ext uri="{FF2B5EF4-FFF2-40B4-BE49-F238E27FC236}">
                <a16:creationId xmlns:a16="http://schemas.microsoft.com/office/drawing/2014/main" id="{67685BCA-617E-44BE-B75A-D734337216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t-EE" dirty="0"/>
              <a:t>Patsiendiohutuse andmekogu (POHAK)</a:t>
            </a:r>
          </a:p>
        </p:txBody>
      </p:sp>
    </p:spTree>
    <p:extLst>
      <p:ext uri="{BB962C8B-B14F-4D97-AF65-F5344CB8AC3E}">
        <p14:creationId xmlns:p14="http://schemas.microsoft.com/office/powerpoint/2010/main" val="970363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alkiri 6">
            <a:extLst>
              <a:ext uri="{FF2B5EF4-FFF2-40B4-BE49-F238E27FC236}">
                <a16:creationId xmlns:a16="http://schemas.microsoft.com/office/drawing/2014/main" id="{B353971D-99EC-40A1-A089-3DDF078BD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z="3200" dirty="0"/>
              <a:t>POHAK – patsiendiohutuse andmekogu</a:t>
            </a:r>
          </a:p>
        </p:txBody>
      </p:sp>
      <p:sp>
        <p:nvSpPr>
          <p:cNvPr id="8" name="Sisu kohatäide 7">
            <a:extLst>
              <a:ext uri="{FF2B5EF4-FFF2-40B4-BE49-F238E27FC236}">
                <a16:creationId xmlns:a16="http://schemas.microsoft.com/office/drawing/2014/main" id="{6D8D3F5B-27EA-4DF0-AB4C-DA1A9D613C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7615" y="1594275"/>
            <a:ext cx="4532437" cy="4738534"/>
          </a:xfrm>
        </p:spPr>
        <p:txBody>
          <a:bodyPr>
            <a:normAutofit/>
          </a:bodyPr>
          <a:lstStyle/>
          <a:p>
            <a:pPr marL="607482" lvl="1" indent="0">
              <a:buNone/>
            </a:pPr>
            <a:endParaRPr lang="et-EE" sz="2600" dirty="0"/>
          </a:p>
          <a:p>
            <a:pPr marL="0" indent="0">
              <a:buNone/>
            </a:pPr>
            <a:r>
              <a:rPr lang="et-EE" sz="2400" b="1" dirty="0"/>
              <a:t> Kellele?</a:t>
            </a:r>
            <a:endParaRPr lang="et-EE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t-EE" sz="2400" dirty="0"/>
              <a:t>Tervishoiuteenuse osutajatele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t-EE" sz="2400" dirty="0"/>
              <a:t>Terviseametile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t-EE" sz="2400" dirty="0"/>
              <a:t>Tervishoiusüsteemile tervikuna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t-EE" sz="2400" dirty="0"/>
              <a:t>Teadusele ja poliitikakujundajatele</a:t>
            </a:r>
          </a:p>
          <a:p>
            <a:pPr marL="607482" lvl="1" indent="0">
              <a:buNone/>
            </a:pPr>
            <a:endParaRPr lang="et-EE" sz="2600" dirty="0"/>
          </a:p>
          <a:p>
            <a:pPr lvl="1"/>
            <a:endParaRPr lang="et-EE" sz="2600" dirty="0"/>
          </a:p>
          <a:p>
            <a:endParaRPr lang="et-EE" sz="3100" dirty="0"/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149404FA-9271-44D2-B65E-D416ACE7428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284068" y="2048147"/>
            <a:ext cx="6272689" cy="4295649"/>
          </a:xfrm>
        </p:spPr>
        <p:txBody>
          <a:bodyPr/>
          <a:lstStyle/>
          <a:p>
            <a:pPr marL="0" indent="0">
              <a:buNone/>
            </a:pPr>
            <a:r>
              <a:rPr lang="et-EE" sz="2400" b="1" dirty="0"/>
              <a:t>Milleks?</a:t>
            </a:r>
            <a:endParaRPr lang="et-EE" sz="24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2400" dirty="0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2400" dirty="0" err="1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Juhtumitest</a:t>
            </a:r>
            <a:r>
              <a:rPr lang="en-US" sz="2400" dirty="0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õppimi</a:t>
            </a:r>
            <a:r>
              <a:rPr lang="et-EE" sz="2400" dirty="0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seks</a:t>
            </a:r>
            <a:r>
              <a:rPr lang="en-US" sz="2400" dirty="0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 ja </a:t>
            </a:r>
            <a:r>
              <a:rPr lang="en-US" sz="2400" dirty="0" err="1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ennetusmeetmete</a:t>
            </a:r>
            <a:r>
              <a:rPr lang="et-EE" sz="2400" dirty="0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 toimivuse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en-US" sz="2400" dirty="0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hindami</a:t>
            </a:r>
            <a:r>
              <a:rPr lang="et-EE" sz="2400" dirty="0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seks</a:t>
            </a:r>
            <a:endParaRPr lang="en-US" sz="24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2400" dirty="0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2400" dirty="0" err="1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Kiirem</a:t>
            </a:r>
            <a:r>
              <a:rPr lang="et-EE" sz="2400" dirty="0" err="1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aks</a:t>
            </a:r>
            <a:r>
              <a:rPr lang="en-US" sz="2400" dirty="0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tagasiside</a:t>
            </a:r>
            <a:r>
              <a:rPr lang="et-EE" sz="2400" dirty="0" err="1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ks</a:t>
            </a:r>
            <a:r>
              <a:rPr lang="en-US" sz="2400" dirty="0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asutustele</a:t>
            </a:r>
            <a:r>
              <a:rPr lang="en-US" sz="2400" dirty="0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; </a:t>
            </a:r>
            <a:r>
              <a:rPr lang="en-US" sz="2400" dirty="0" err="1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korduvate</a:t>
            </a:r>
            <a:r>
              <a:rPr lang="en-US" sz="2400" dirty="0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riskide</a:t>
            </a:r>
            <a:r>
              <a:rPr lang="en-US" sz="2400" dirty="0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 </a:t>
            </a:r>
            <a:endParaRPr lang="et-EE" sz="2400" dirty="0">
              <a:solidFill>
                <a:srgbClr val="1F2937"/>
              </a:solidFill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sz="2400" dirty="0" err="1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vara</a:t>
            </a:r>
            <a:r>
              <a:rPr lang="et-EE" sz="2400" dirty="0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seks</a:t>
            </a:r>
            <a:r>
              <a:rPr lang="en-US" sz="2400" dirty="0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tuvastami</a:t>
            </a:r>
            <a:r>
              <a:rPr lang="et-EE" sz="2400" dirty="0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seks</a:t>
            </a:r>
            <a:endParaRPr lang="en-US" sz="24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2400" dirty="0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2400" dirty="0" err="1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Sisend</a:t>
            </a:r>
            <a:r>
              <a:rPr lang="et-EE" sz="2400" dirty="0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iks</a:t>
            </a:r>
            <a:r>
              <a:rPr lang="en-US" sz="2400" dirty="0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erialasteks</a:t>
            </a:r>
            <a:r>
              <a:rPr lang="en-US" sz="2400" dirty="0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ennetusprogrammideks</a:t>
            </a:r>
            <a:r>
              <a:rPr lang="en-US" sz="2400" dirty="0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 ja </a:t>
            </a:r>
            <a:endParaRPr lang="et-EE" sz="2400" dirty="0">
              <a:solidFill>
                <a:srgbClr val="1F2937"/>
              </a:solidFill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t-EE" sz="2400" dirty="0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t</a:t>
            </a:r>
            <a:r>
              <a:rPr lang="en-US" sz="2400" dirty="0" err="1">
                <a:solidFill>
                  <a:srgbClr val="1F2937"/>
                </a:solidFill>
                <a:ea typeface="Calibri" pitchFamily="34" charset="-122"/>
                <a:cs typeface="Calibri" pitchFamily="34" charset="-120"/>
              </a:rPr>
              <a:t>ervisepoliitika</a:t>
            </a:r>
            <a:endParaRPr lang="en-US" sz="2400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621019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alkiri 4">
            <a:extLst>
              <a:ext uri="{FF2B5EF4-FFF2-40B4-BE49-F238E27FC236}">
                <a16:creationId xmlns:a16="http://schemas.microsoft.com/office/drawing/2014/main" id="{CC2752F9-B3ED-4D11-8CB5-82624DAD6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z="4800" dirty="0"/>
              <a:t>POK - patsiendiohutusjuhtumite klassifikatsioon</a:t>
            </a:r>
          </a:p>
        </p:txBody>
      </p:sp>
      <p:sp>
        <p:nvSpPr>
          <p:cNvPr id="8" name="Sisu kohatäide 7">
            <a:extLst>
              <a:ext uri="{FF2B5EF4-FFF2-40B4-BE49-F238E27FC236}">
                <a16:creationId xmlns:a16="http://schemas.microsoft.com/office/drawing/2014/main" id="{5CA65D45-F955-4B95-AB2C-7B106538268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kumimoji="0" lang="et-EE" altLang="et-EE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ühtne riiklik klassifikaator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kumimoji="0" lang="et-EE" altLang="et-EE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kumimoji="0" lang="et-EE" altLang="et-EE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jagab juhtumid tüübi järgi (nt laboriuuringu juhtum, ravimiga seotud juhtum jne)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kumimoji="0" lang="et-EE" altLang="et-EE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kumimoji="0" lang="et-EE" altLang="et-EE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võimaldab andmeid võrrelda ja analüüsida </a:t>
            </a:r>
          </a:p>
        </p:txBody>
      </p:sp>
    </p:spTree>
    <p:extLst>
      <p:ext uri="{BB962C8B-B14F-4D97-AF65-F5344CB8AC3E}">
        <p14:creationId xmlns:p14="http://schemas.microsoft.com/office/powerpoint/2010/main" val="3489879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apealkiri 4">
            <a:extLst>
              <a:ext uri="{FF2B5EF4-FFF2-40B4-BE49-F238E27FC236}">
                <a16:creationId xmlns:a16="http://schemas.microsoft.com/office/drawing/2014/main" id="{67685BCA-617E-44BE-B75A-D734337216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t-EE" dirty="0"/>
              <a:t>Laboriga seotud ohutusjuhtumid</a:t>
            </a:r>
          </a:p>
        </p:txBody>
      </p:sp>
    </p:spTree>
    <p:extLst>
      <p:ext uri="{BB962C8B-B14F-4D97-AF65-F5344CB8AC3E}">
        <p14:creationId xmlns:p14="http://schemas.microsoft.com/office/powerpoint/2010/main" val="1390397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alkiri 3">
            <a:extLst>
              <a:ext uri="{FF2B5EF4-FFF2-40B4-BE49-F238E27FC236}">
                <a16:creationId xmlns:a16="http://schemas.microsoft.com/office/drawing/2014/main" id="{E4EF99C2-1470-4CF0-9B4C-43B95C10E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z="5400" dirty="0"/>
              <a:t>Laboriga seotud juhtum ≠ labori töö viga</a:t>
            </a:r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2A079E2C-E04A-44A9-BE6B-3158403867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013" y="3149600"/>
            <a:ext cx="4010025" cy="47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t-EE"/>
          </a:p>
        </p:txBody>
      </p:sp>
      <p:graphicFrame>
        <p:nvGraphicFramePr>
          <p:cNvPr id="18" name="Sisu kohatäide 11">
            <a:extLst>
              <a:ext uri="{FF2B5EF4-FFF2-40B4-BE49-F238E27FC236}">
                <a16:creationId xmlns:a16="http://schemas.microsoft.com/office/drawing/2014/main" id="{B553B272-35B3-44EA-AB29-A11854943503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73834200"/>
              </p:ext>
            </p:extLst>
          </p:nvPr>
        </p:nvGraphicFramePr>
        <p:xfrm>
          <a:off x="608013" y="1593850"/>
          <a:ext cx="10936286" cy="36695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23927">
                  <a:extLst>
                    <a:ext uri="{9D8B030D-6E8A-4147-A177-3AD203B41FA5}">
                      <a16:colId xmlns:a16="http://schemas.microsoft.com/office/drawing/2014/main" val="3499975555"/>
                    </a:ext>
                  </a:extLst>
                </a:gridCol>
                <a:gridCol w="7412359">
                  <a:extLst>
                    <a:ext uri="{9D8B030D-6E8A-4147-A177-3AD203B41FA5}">
                      <a16:colId xmlns:a16="http://schemas.microsoft.com/office/drawing/2014/main" val="2743151106"/>
                    </a:ext>
                  </a:extLst>
                </a:gridCol>
              </a:tblGrid>
              <a:tr h="5677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dirty="0">
                          <a:effectLst/>
                        </a:rPr>
                        <a:t>Protsessi etapp</a:t>
                      </a:r>
                      <a:endParaRPr lang="et-E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dirty="0">
                          <a:effectLst/>
                        </a:rPr>
                        <a:t>Näited kirjeldustest</a:t>
                      </a:r>
                      <a:endParaRPr lang="et-E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24461885"/>
                  </a:ext>
                </a:extLst>
              </a:tr>
              <a:tr h="1107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>
                          <a:effectLst/>
                        </a:rPr>
                        <a:t>Preanalüütiline faas </a:t>
                      </a:r>
                      <a:endParaRPr lang="et-E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dirty="0"/>
                        <a:t>proovi võtmine; märgistamine; tellimus; transport</a:t>
                      </a:r>
                      <a:endParaRPr lang="et-E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06221719"/>
                  </a:ext>
                </a:extLst>
              </a:tr>
              <a:tr h="1107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Analüütiline faas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dirty="0"/>
                        <a:t>Analüsaator; reagent / </a:t>
                      </a:r>
                      <a:r>
                        <a:rPr lang="et-EE" dirty="0" err="1"/>
                        <a:t>lot</a:t>
                      </a:r>
                      <a:r>
                        <a:rPr lang="et-EE" dirty="0"/>
                        <a:t>; kalibreerimine; mõõtmine; tehniline teostus</a:t>
                      </a:r>
                      <a:endParaRPr lang="et-E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71124487"/>
                  </a:ext>
                </a:extLst>
              </a:tr>
              <a:tr h="567723">
                <a:tc>
                  <a:txBody>
                    <a:bodyPr/>
                    <a:lstStyle/>
                    <a:p>
                      <a:pPr marL="0" marR="0" lvl="0" indent="0" algn="l" defTabSz="121496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sz="2400" dirty="0">
                          <a:effectLst/>
                        </a:rPr>
                        <a:t>Postanalüütiline faas  </a:t>
                      </a:r>
                      <a:endParaRPr lang="et-E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t-E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i-FI" dirty="0" err="1"/>
                        <a:t>tulemuse</a:t>
                      </a:r>
                      <a:r>
                        <a:rPr lang="fi-FI" dirty="0"/>
                        <a:t> </a:t>
                      </a:r>
                      <a:r>
                        <a:rPr lang="fi-FI" dirty="0" err="1"/>
                        <a:t>valideerimine</a:t>
                      </a:r>
                      <a:r>
                        <a:rPr lang="et-EE" dirty="0"/>
                        <a:t>;</a:t>
                      </a:r>
                      <a:r>
                        <a:rPr lang="fi-FI" dirty="0"/>
                        <a:t> </a:t>
                      </a:r>
                      <a:r>
                        <a:rPr lang="fi-FI" dirty="0" err="1"/>
                        <a:t>kinnitamine</a:t>
                      </a:r>
                      <a:r>
                        <a:rPr lang="et-EE" dirty="0"/>
                        <a:t>;</a:t>
                      </a:r>
                      <a:r>
                        <a:rPr lang="fi-FI" dirty="0"/>
                        <a:t> </a:t>
                      </a:r>
                      <a:r>
                        <a:rPr lang="fi-FI" dirty="0" err="1"/>
                        <a:t>edastamine</a:t>
                      </a:r>
                      <a:r>
                        <a:rPr lang="et-EE" dirty="0"/>
                        <a:t>;</a:t>
                      </a:r>
                      <a:r>
                        <a:rPr lang="fi-FI" dirty="0"/>
                        <a:t> </a:t>
                      </a:r>
                      <a:r>
                        <a:rPr lang="fi-FI" dirty="0" err="1"/>
                        <a:t>infosüsteemid</a:t>
                      </a:r>
                      <a:endParaRPr lang="et-E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86215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6849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alkiri 3">
            <a:extLst>
              <a:ext uri="{FF2B5EF4-FFF2-40B4-BE49-F238E27FC236}">
                <a16:creationId xmlns:a16="http://schemas.microsoft.com/office/drawing/2014/main" id="{9291EFFE-DA7E-4DF9-BEE4-2FBB4A13D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z="3600" dirty="0"/>
              <a:t>POK alusel „laborijuhtum“</a:t>
            </a:r>
          </a:p>
        </p:txBody>
      </p:sp>
      <p:sp>
        <p:nvSpPr>
          <p:cNvPr id="7" name="Sisu kohatäide 6">
            <a:extLst>
              <a:ext uri="{FF2B5EF4-FFF2-40B4-BE49-F238E27FC236}">
                <a16:creationId xmlns:a16="http://schemas.microsoft.com/office/drawing/2014/main" id="{8DD260DA-3672-4A9B-BF20-1ACD4C3DD08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t-EE" dirty="0"/>
              <a:t>Kokku juhtumeid 807</a:t>
            </a:r>
          </a:p>
          <a:p>
            <a:endParaRPr lang="et-EE" dirty="0"/>
          </a:p>
          <a:p>
            <a:r>
              <a:rPr lang="et-EE" dirty="0"/>
              <a:t>valdavalt kahjuta- ja ohujuhtumid</a:t>
            </a:r>
          </a:p>
          <a:p>
            <a:endParaRPr lang="et-EE" dirty="0"/>
          </a:p>
          <a:p>
            <a:r>
              <a:rPr lang="et-EE" dirty="0"/>
              <a:t>4 juhtumit, mille tagajärjeks on hinnatud patsiendile püsiv tervisekahju</a:t>
            </a:r>
          </a:p>
        </p:txBody>
      </p:sp>
    </p:spTree>
    <p:extLst>
      <p:ext uri="{BB962C8B-B14F-4D97-AF65-F5344CB8AC3E}">
        <p14:creationId xmlns:p14="http://schemas.microsoft.com/office/powerpoint/2010/main" val="961140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alkiri 3">
            <a:extLst>
              <a:ext uri="{FF2B5EF4-FFF2-40B4-BE49-F238E27FC236}">
                <a16:creationId xmlns:a16="http://schemas.microsoft.com/office/drawing/2014/main" id="{67E8339A-380F-467E-9A85-6EA1571B2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3788" y="273621"/>
            <a:ext cx="8780910" cy="550391"/>
          </a:xfrm>
        </p:spPr>
        <p:txBody>
          <a:bodyPr/>
          <a:lstStyle/>
          <a:p>
            <a:r>
              <a:rPr lang="et-EE" sz="4800" dirty="0"/>
              <a:t>Kohustuslikud </a:t>
            </a:r>
            <a:r>
              <a:rPr lang="et-EE" sz="4800" dirty="0" err="1"/>
              <a:t>POJUd</a:t>
            </a:r>
            <a:endParaRPr lang="et-EE" sz="4800" dirty="0"/>
          </a:p>
        </p:txBody>
      </p:sp>
      <p:sp>
        <p:nvSpPr>
          <p:cNvPr id="5" name="Teksti kohatäide 4">
            <a:extLst>
              <a:ext uri="{FF2B5EF4-FFF2-40B4-BE49-F238E27FC236}">
                <a16:creationId xmlns:a16="http://schemas.microsoft.com/office/drawing/2014/main" id="{4285B7E9-98EB-4F2A-8F11-3812ABE143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492" y="1028054"/>
            <a:ext cx="5877506" cy="1138767"/>
          </a:xfrm>
        </p:spPr>
        <p:txBody>
          <a:bodyPr/>
          <a:lstStyle/>
          <a:p>
            <a:r>
              <a:rPr lang="fi-FI" sz="3000" b="1" dirty="0" err="1"/>
              <a:t>Proovinõu</a:t>
            </a:r>
            <a:r>
              <a:rPr lang="fi-FI" sz="3000" b="1" dirty="0"/>
              <a:t>/</a:t>
            </a:r>
            <a:r>
              <a:rPr lang="fi-FI" sz="3000" b="1" dirty="0" err="1"/>
              <a:t>tellimus</a:t>
            </a:r>
            <a:r>
              <a:rPr lang="fi-FI" sz="3000" b="1" dirty="0"/>
              <a:t> ei kuulu </a:t>
            </a:r>
            <a:r>
              <a:rPr lang="fi-FI" sz="3000" b="1" dirty="0" err="1"/>
              <a:t>antud</a:t>
            </a:r>
            <a:r>
              <a:rPr lang="fi-FI" sz="3000" b="1" dirty="0"/>
              <a:t> </a:t>
            </a:r>
            <a:r>
              <a:rPr lang="fi-FI" sz="3000" b="1" dirty="0" err="1"/>
              <a:t>patsiendile</a:t>
            </a:r>
            <a:r>
              <a:rPr lang="et-EE" sz="3000" b="1" dirty="0"/>
              <a:t> - 297</a:t>
            </a:r>
            <a:endParaRPr lang="et-EE" sz="3000" dirty="0"/>
          </a:p>
        </p:txBody>
      </p:sp>
      <p:sp>
        <p:nvSpPr>
          <p:cNvPr id="6" name="Sisu kohatäide 5">
            <a:extLst>
              <a:ext uri="{FF2B5EF4-FFF2-40B4-BE49-F238E27FC236}">
                <a16:creationId xmlns:a16="http://schemas.microsoft.com/office/drawing/2014/main" id="{AC03865A-167C-4052-9A76-F7B555A294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2370863"/>
            <a:ext cx="6012000" cy="4461736"/>
          </a:xfrm>
        </p:spPr>
        <p:txBody>
          <a:bodyPr>
            <a:normAutofit lnSpcReduction="10000"/>
          </a:bodyPr>
          <a:lstStyle/>
          <a:p>
            <a:r>
              <a:rPr lang="et-EE" dirty="0"/>
              <a:t>Tüüpilised juhtumid: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t-EE" dirty="0"/>
              <a:t> korraga võeti mitmelt </a:t>
            </a:r>
            <a:r>
              <a:rPr lang="et-EE" dirty="0" err="1"/>
              <a:t>pt-lt</a:t>
            </a:r>
            <a:r>
              <a:rPr lang="et-EE" dirty="0"/>
              <a:t> proove, katsutid/kleebised läksid segamini.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t-EE" dirty="0"/>
              <a:t>Patsiendi tuvastamise probleemid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t-EE" dirty="0"/>
              <a:t> vale analüüsi tellimus seotud patsiendiga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t-EE" dirty="0"/>
              <a:t> sünnitusjärgsed analüüsid –ema ja lapse kleebised segamini</a:t>
            </a:r>
          </a:p>
          <a:p>
            <a:endParaRPr lang="et-EE" dirty="0"/>
          </a:p>
        </p:txBody>
      </p:sp>
      <p:sp>
        <p:nvSpPr>
          <p:cNvPr id="7" name="Teksti kohatäide 6">
            <a:extLst>
              <a:ext uri="{FF2B5EF4-FFF2-40B4-BE49-F238E27FC236}">
                <a16:creationId xmlns:a16="http://schemas.microsoft.com/office/drawing/2014/main" id="{2A2930B4-D78D-41E8-857B-CD91E6E396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3209" y="1184052"/>
            <a:ext cx="5371490" cy="982769"/>
          </a:xfrm>
        </p:spPr>
        <p:txBody>
          <a:bodyPr>
            <a:normAutofit fontScale="92500" lnSpcReduction="10000"/>
          </a:bodyPr>
          <a:lstStyle/>
          <a:p>
            <a:r>
              <a:rPr lang="fi-FI" b="1" dirty="0" err="1"/>
              <a:t>Analüüsi</a:t>
            </a:r>
            <a:r>
              <a:rPr lang="fi-FI" b="1" dirty="0"/>
              <a:t> </a:t>
            </a:r>
            <a:r>
              <a:rPr lang="fi-FI" b="1" dirty="0" err="1"/>
              <a:t>tulemuse</a:t>
            </a:r>
            <a:r>
              <a:rPr lang="fi-FI" b="1" dirty="0"/>
              <a:t> </a:t>
            </a:r>
            <a:r>
              <a:rPr lang="fi-FI" b="1" dirty="0" err="1"/>
              <a:t>väljastamine</a:t>
            </a:r>
            <a:r>
              <a:rPr lang="fi-FI" b="1" dirty="0"/>
              <a:t> valele </a:t>
            </a:r>
            <a:r>
              <a:rPr lang="fi-FI" b="1" dirty="0" err="1"/>
              <a:t>patsiendile</a:t>
            </a:r>
            <a:r>
              <a:rPr lang="et-EE" b="1" dirty="0"/>
              <a:t> - 92</a:t>
            </a:r>
            <a:endParaRPr lang="et-EE" dirty="0"/>
          </a:p>
        </p:txBody>
      </p:sp>
      <p:sp>
        <p:nvSpPr>
          <p:cNvPr id="8" name="Sisu kohatäide 7">
            <a:extLst>
              <a:ext uri="{FF2B5EF4-FFF2-40B4-BE49-F238E27FC236}">
                <a16:creationId xmlns:a16="http://schemas.microsoft.com/office/drawing/2014/main" id="{DF7183B0-0738-494B-AA8F-296CADE580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3208" y="2166821"/>
            <a:ext cx="5976000" cy="4690807"/>
          </a:xfrm>
        </p:spPr>
        <p:txBody>
          <a:bodyPr>
            <a:normAutofit lnSpcReduction="10000"/>
          </a:bodyPr>
          <a:lstStyle/>
          <a:p>
            <a:r>
              <a:rPr lang="et-EE" dirty="0"/>
              <a:t>Tüüpilised juhtumid: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t-EE" dirty="0"/>
              <a:t> algselt valesti markeeritud proov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t-EE" dirty="0"/>
              <a:t>Süsteemis vale patsiendi sidumine tulemusega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t-EE" dirty="0"/>
              <a:t>analüüs ise võib olla korrektne, aga läheb valele inimesele</a:t>
            </a:r>
          </a:p>
          <a:p>
            <a:r>
              <a:rPr lang="et-EE" sz="3000" i="1" dirty="0"/>
              <a:t>Kolmandikul juhtumitest jõudis info kaugemale, kui analüüsi tellija. St riiklikku infosüsteemi ja patsiendini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264381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alkiri 6">
            <a:extLst>
              <a:ext uri="{FF2B5EF4-FFF2-40B4-BE49-F238E27FC236}">
                <a16:creationId xmlns:a16="http://schemas.microsoft.com/office/drawing/2014/main" id="{F4CF14F0-7E1D-42D6-BDA2-8C2C1ABFD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z="3600" dirty="0"/>
              <a:t>Ülejäänud raporteeritud </a:t>
            </a:r>
            <a:r>
              <a:rPr lang="et-EE" sz="3600" dirty="0" err="1"/>
              <a:t>POJUd</a:t>
            </a:r>
            <a:endParaRPr lang="et-EE" sz="3600" dirty="0"/>
          </a:p>
        </p:txBody>
      </p:sp>
      <p:sp>
        <p:nvSpPr>
          <p:cNvPr id="8" name="Sisu kohatäide 7">
            <a:extLst>
              <a:ext uri="{FF2B5EF4-FFF2-40B4-BE49-F238E27FC236}">
                <a16:creationId xmlns:a16="http://schemas.microsoft.com/office/drawing/2014/main" id="{7B16759F-1872-438A-8613-A17CEC0C3E7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t-EE" dirty="0"/>
              <a:t>Vale analüüsi tulemuse väljastamine – 411</a:t>
            </a:r>
          </a:p>
          <a:p>
            <a:pPr lvl="1"/>
            <a:r>
              <a:rPr lang="et-EE" dirty="0"/>
              <a:t>109 juhtumit seotud liidestusveaga, mis muutis kõik väärtused valeks</a:t>
            </a:r>
          </a:p>
          <a:p>
            <a:pPr lvl="1"/>
            <a:r>
              <a:rPr lang="et-EE" dirty="0"/>
              <a:t>Põhjused: analüsaatori rike, reagendi / loti probleem, kalibreerimine, kinnitamise/tõlgendamise viga</a:t>
            </a:r>
          </a:p>
        </p:txBody>
      </p:sp>
    </p:spTree>
    <p:extLst>
      <p:ext uri="{BB962C8B-B14F-4D97-AF65-F5344CB8AC3E}">
        <p14:creationId xmlns:p14="http://schemas.microsoft.com/office/powerpoint/2010/main" val="1610029914"/>
      </p:ext>
    </p:extLst>
  </p:cSld>
  <p:clrMapOvr>
    <a:masterClrMapping/>
  </p:clrMapOvr>
</p:sld>
</file>

<file path=ppt/theme/theme1.xml><?xml version="1.0" encoding="utf-8"?>
<a:theme xmlns:a="http://schemas.openxmlformats.org/drawingml/2006/main" name="val.vis.id_esitlus_2018">
  <a:themeElements>
    <a:clrScheme name="val.vis.id 2.0">
      <a:dk1>
        <a:srgbClr val="000000"/>
      </a:dk1>
      <a:lt1>
        <a:srgbClr val="FFFFFF"/>
      </a:lt1>
      <a:dk2>
        <a:srgbClr val="003087"/>
      </a:dk2>
      <a:lt2>
        <a:srgbClr val="FFFFFF"/>
      </a:lt2>
      <a:accent1>
        <a:srgbClr val="006EB5"/>
      </a:accent1>
      <a:accent2>
        <a:srgbClr val="F0A321"/>
      </a:accent2>
      <a:accent3>
        <a:srgbClr val="003087"/>
      </a:accent3>
      <a:accent4>
        <a:srgbClr val="90C8E8"/>
      </a:accent4>
      <a:accent5>
        <a:srgbClr val="E76000"/>
      </a:accent5>
      <a:accent6>
        <a:srgbClr val="B9D9EB"/>
      </a:accent6>
      <a:hlink>
        <a:srgbClr val="97999B"/>
      </a:hlink>
      <a:folHlink>
        <a:srgbClr val="F0A321"/>
      </a:folHlink>
    </a:clrScheme>
    <a:fontScheme name="Valitsusasutused">
      <a:majorFont>
        <a:latin typeface="Roboto Condensed Light"/>
        <a:ea typeface=""/>
        <a:cs typeface=""/>
      </a:majorFont>
      <a:minorFont>
        <a:latin typeface="Roboto Condens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lusslaidid_2.0" id="{F79D94D4-7318-46D5-B69E-3797256D7263}" vid="{80B8DB8B-CB66-4BAA-824C-FBE97BF2F53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F1CB094FDC1034E9A76AE2896BCBCAF" ma:contentTypeVersion="0" ma:contentTypeDescription="Loo uus dokument" ma:contentTypeScope="" ma:versionID="2bcb5ec4634699fb616ea3a1678d12c8">
  <xsd:schema xmlns:xsd="http://www.w3.org/2001/XMLSchema" xmlns:xs="http://www.w3.org/2001/XMLSchema" xmlns:p="http://schemas.microsoft.com/office/2006/metadata/properties" xmlns:ns2="c94e6162-1848-4f9c-bba1-650917c7f882" targetNamespace="http://schemas.microsoft.com/office/2006/metadata/properties" ma:root="true" ma:fieldsID="ace2731c888b166880feb07e35acdb2a" ns2:_="">
    <xsd:import namespace="c94e6162-1848-4f9c-bba1-650917c7f88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4e6162-1848-4f9c-bba1-650917c7f88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kumendi ID väärtus" ma:description="Sellele üksusele määratud dokumendi ID väärtus." ma:internalName="_dlc_DocId" ma:readOnly="true">
      <xsd:simpleType>
        <xsd:restriction base="dms:Text"/>
      </xsd:simpleType>
    </xsd:element>
    <xsd:element name="_dlc_DocIdUrl" ma:index="9" nillable="true" ma:displayName="Dokumendi ID" ma:description="Püsilink sellele dokumendile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üsi-ID" ma:description="Saate lisamisel ID alles jätta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utüüp"/>
        <xsd:element ref="dc:title" minOccurs="0" maxOccurs="1" ma:index="4" ma:displayName="Pealkiri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c94e6162-1848-4f9c-bba1-650917c7f882">R7HF3VFN7XHC-573541935-91</_dlc_DocId>
    <_dlc_DocIdUrl xmlns="c94e6162-1848-4f9c-bba1-650917c7f882">
      <Url>http://siseveebta/uusmaja/_layouts/15/DocIdRedir.aspx?ID=R7HF3VFN7XHC-573541935-91</Url>
      <Description>R7HF3VFN7XHC-573541935-91</Description>
    </_dlc_DocIdUrl>
  </documentManagement>
</p:properties>
</file>

<file path=customXml/itemProps1.xml><?xml version="1.0" encoding="utf-8"?>
<ds:datastoreItem xmlns:ds="http://schemas.openxmlformats.org/officeDocument/2006/customXml" ds:itemID="{22841E20-7800-4C4E-B76D-740841FDF97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B622BEE-2A80-423A-AFC3-8F760D5FA6DA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3B8A6CDB-6AFD-4784-A7B6-25346D0361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94e6162-1848-4f9c-bba1-650917c7f88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714BF67C-C08F-41D8-BAA2-03DE76647972}">
  <ds:schemaRefs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www.w3.org/XML/1998/namespace"/>
    <ds:schemaRef ds:uri="http://purl.org/dc/terms/"/>
    <ds:schemaRef ds:uri="c94e6162-1848-4f9c-bba1-650917c7f882"/>
    <ds:schemaRef ds:uri="http://purl.org/dc/elements/1.1/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esitlusslaidid_2.0_3lovi (1)</Template>
  <TotalTime>13977</TotalTime>
  <Words>381</Words>
  <Application>Microsoft Office PowerPoint</Application>
  <PresentationFormat>Kohandatud</PresentationFormat>
  <Paragraphs>70</Paragraphs>
  <Slides>11</Slides>
  <Notes>2</Notes>
  <HiddenSlides>0</HiddenSlides>
  <MMClips>0</MMClips>
  <ScaleCrop>false</ScaleCrop>
  <HeadingPairs>
    <vt:vector size="6" baseType="variant">
      <vt:variant>
        <vt:lpstr>Kasutatud fondid</vt:lpstr>
      </vt:variant>
      <vt:variant>
        <vt:i4>5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11</vt:i4>
      </vt:variant>
    </vt:vector>
  </HeadingPairs>
  <TitlesOfParts>
    <vt:vector size="17" baseType="lpstr">
      <vt:lpstr>Arial</vt:lpstr>
      <vt:lpstr>Arial Narrow</vt:lpstr>
      <vt:lpstr>Calibri</vt:lpstr>
      <vt:lpstr>Cambria</vt:lpstr>
      <vt:lpstr>Roboto Condensed</vt:lpstr>
      <vt:lpstr>val.vis.id_esitlus_2018</vt:lpstr>
      <vt:lpstr>Patsiendiohutuse andmekogu Vale proov, vale tulemus või vale seos?   Laborijuhtumid POHAK-i andmetes</vt:lpstr>
      <vt:lpstr>PowerPointi esitlus</vt:lpstr>
      <vt:lpstr>POHAK – patsiendiohutuse andmekogu</vt:lpstr>
      <vt:lpstr>POK - patsiendiohutusjuhtumite klassifikatsioon</vt:lpstr>
      <vt:lpstr>PowerPointi esitlus</vt:lpstr>
      <vt:lpstr>Laboriga seotud juhtum ≠ labori töö viga</vt:lpstr>
      <vt:lpstr>POK alusel „laborijuhtum“</vt:lpstr>
      <vt:lpstr>Kohustuslikud POJUd</vt:lpstr>
      <vt:lpstr>Ülejäänud raporteeritud POJUd</vt:lpstr>
      <vt:lpstr>Juhtumi menetlemine – „5 miks-i“</vt:lpstr>
      <vt:lpstr>Tänan kuulamast!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PowerPointi esitlus</dc:title>
  <dc:creator>Triin Vasli</dc:creator>
  <cp:lastModifiedBy>Laura-Liisa Liivamägi</cp:lastModifiedBy>
  <cp:revision>136</cp:revision>
  <dcterms:created xsi:type="dcterms:W3CDTF">2023-02-13T10:01:55Z</dcterms:created>
  <dcterms:modified xsi:type="dcterms:W3CDTF">2026-05-04T15:14:47Z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3" name="_NewReviewCycle">
    <vt:lpwstr/>
  </property>
  <property fmtid="{D5CDD505-2E9C-101B-9397-08002B2CF9AE}" pid="7" name="ContentTypeId">
    <vt:lpwstr>0x0101003F1CB094FDC1034E9A76AE2896BCBCAF</vt:lpwstr>
  </property>
  <property fmtid="{D5CDD505-2E9C-101B-9397-08002B2CF9AE}" pid="8" name="_dlc_DocIdItemGuid">
    <vt:lpwstr>9ee3950d-7cc4-49c9-b9a0-82838f6d3ad3</vt:lpwstr>
  </property>
</Properties>
</file>