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1" r:id="rId2"/>
  </p:sldMasterIdLst>
  <p:notesMasterIdLst>
    <p:notesMasterId r:id="rId21"/>
  </p:notesMasterIdLst>
  <p:sldIdLst>
    <p:sldId id="257" r:id="rId3"/>
    <p:sldId id="259" r:id="rId4"/>
    <p:sldId id="258" r:id="rId5"/>
    <p:sldId id="264" r:id="rId6"/>
    <p:sldId id="265" r:id="rId7"/>
    <p:sldId id="261" r:id="rId8"/>
    <p:sldId id="263" r:id="rId9"/>
    <p:sldId id="262" r:id="rId10"/>
    <p:sldId id="266" r:id="rId11"/>
    <p:sldId id="269" r:id="rId12"/>
    <p:sldId id="267" r:id="rId13"/>
    <p:sldId id="270" r:id="rId14"/>
    <p:sldId id="271" r:id="rId15"/>
    <p:sldId id="272" r:id="rId16"/>
    <p:sldId id="273" r:id="rId17"/>
    <p:sldId id="277" r:id="rId18"/>
    <p:sldId id="274" r:id="rId19"/>
    <p:sldId id="275" r:id="rId20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50" autoAdjust="0"/>
  </p:normalViewPr>
  <p:slideViewPr>
    <p:cSldViewPr snapToGrid="0">
      <p:cViewPr varScale="1">
        <p:scale>
          <a:sx n="121" d="100"/>
          <a:sy n="121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3E42EC-D75B-41C2-ACA6-AB5C8CCD057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t-EE"/>
        </a:p>
      </dgm:t>
    </dgm:pt>
    <dgm:pt modelId="{3A8934AA-6356-4970-A0F4-FF21526E828D}">
      <dgm:prSet phldrT="[Tekst]" custT="1"/>
      <dgm:spPr/>
      <dgm:t>
        <a:bodyPr/>
        <a:lstStyle/>
        <a:p>
          <a:r>
            <a:rPr lang="et-EE" sz="1200" dirty="0" smtClean="0"/>
            <a:t>Kutse rinnakabinetti nõustamine</a:t>
          </a:r>
          <a:endParaRPr lang="et-EE" sz="1200" dirty="0"/>
        </a:p>
      </dgm:t>
    </dgm:pt>
    <dgm:pt modelId="{68E6A0D5-61BD-4924-82F7-2F02E715089A}" type="parTrans" cxnId="{9E40CA46-D542-4CF6-B5F8-675EB02A7A7F}">
      <dgm:prSet/>
      <dgm:spPr/>
      <dgm:t>
        <a:bodyPr/>
        <a:lstStyle/>
        <a:p>
          <a:endParaRPr lang="et-EE"/>
        </a:p>
      </dgm:t>
    </dgm:pt>
    <dgm:pt modelId="{EA8C9FB1-77E9-49DE-A0A8-0E8A404C51B9}" type="sibTrans" cxnId="{9E40CA46-D542-4CF6-B5F8-675EB02A7A7F}">
      <dgm:prSet/>
      <dgm:spPr/>
      <dgm:t>
        <a:bodyPr/>
        <a:lstStyle/>
        <a:p>
          <a:endParaRPr lang="et-EE"/>
        </a:p>
      </dgm:t>
    </dgm:pt>
    <dgm:pt modelId="{8218872B-9C75-4680-84A8-735C5F719943}">
      <dgm:prSet phldrT="[Tekst]" custT="1"/>
      <dgm:spPr/>
      <dgm:t>
        <a:bodyPr/>
        <a:lstStyle/>
        <a:p>
          <a:r>
            <a:rPr lang="et-EE" sz="1200" dirty="0" err="1" smtClean="0"/>
            <a:t>Genotüpiseerimine</a:t>
          </a:r>
          <a:r>
            <a:rPr lang="et-EE" sz="1200" dirty="0" smtClean="0"/>
            <a:t> TÜK GPMK laboris</a:t>
          </a:r>
          <a:endParaRPr lang="et-EE" sz="1200" dirty="0"/>
        </a:p>
      </dgm:t>
    </dgm:pt>
    <dgm:pt modelId="{5F932D10-5826-4534-A2E5-3A6123D6D1A1}" type="parTrans" cxnId="{E56581AF-DF7B-49EF-B697-7DF626357524}">
      <dgm:prSet/>
      <dgm:spPr/>
      <dgm:t>
        <a:bodyPr/>
        <a:lstStyle/>
        <a:p>
          <a:endParaRPr lang="et-EE"/>
        </a:p>
      </dgm:t>
    </dgm:pt>
    <dgm:pt modelId="{D1E84485-A7FC-46C3-8A00-91DDDD1442A6}" type="sibTrans" cxnId="{E56581AF-DF7B-49EF-B697-7DF626357524}">
      <dgm:prSet/>
      <dgm:spPr/>
      <dgm:t>
        <a:bodyPr/>
        <a:lstStyle/>
        <a:p>
          <a:endParaRPr lang="et-EE"/>
        </a:p>
      </dgm:t>
    </dgm:pt>
    <dgm:pt modelId="{7D030E0E-5DAD-4297-B2E7-94291EF55A4D}">
      <dgm:prSet phldrT="[Tekst]" custT="1"/>
      <dgm:spPr/>
      <dgm:t>
        <a:bodyPr/>
        <a:lstStyle/>
        <a:p>
          <a:r>
            <a:rPr lang="et-EE" sz="1200" dirty="0" smtClean="0"/>
            <a:t>TEHIK ämmaemand Terviseportaal</a:t>
          </a:r>
          <a:endParaRPr lang="et-EE" sz="1200" dirty="0"/>
        </a:p>
      </dgm:t>
    </dgm:pt>
    <dgm:pt modelId="{4AA460A6-045D-4E86-90B4-98A07810B83C}" type="parTrans" cxnId="{393522A7-2072-41A7-8555-D228A5CB24C2}">
      <dgm:prSet/>
      <dgm:spPr/>
      <dgm:t>
        <a:bodyPr/>
        <a:lstStyle/>
        <a:p>
          <a:endParaRPr lang="et-EE"/>
        </a:p>
      </dgm:t>
    </dgm:pt>
    <dgm:pt modelId="{D2B79AF7-DF88-4DF1-A3E2-0563E307D99B}" type="sibTrans" cxnId="{393522A7-2072-41A7-8555-D228A5CB24C2}">
      <dgm:prSet/>
      <dgm:spPr/>
      <dgm:t>
        <a:bodyPr/>
        <a:lstStyle/>
        <a:p>
          <a:endParaRPr lang="et-EE"/>
        </a:p>
      </dgm:t>
    </dgm:pt>
    <dgm:pt modelId="{1C7E7918-36F8-4002-8965-1BDF24F99EB0}">
      <dgm:prSet phldrT="[Tekst]" custT="1"/>
      <dgm:spPr/>
      <dgm:t>
        <a:bodyPr/>
        <a:lstStyle/>
        <a:p>
          <a:r>
            <a:rPr lang="et-EE" sz="1200" dirty="0" smtClean="0"/>
            <a:t>Nõustamine ämmaemanda poolt </a:t>
          </a:r>
          <a:endParaRPr lang="et-EE" sz="1200" dirty="0"/>
        </a:p>
      </dgm:t>
    </dgm:pt>
    <dgm:pt modelId="{F469FD9F-CB64-408D-A70A-DBBDF374F918}" type="parTrans" cxnId="{100A2CB4-E7DB-4FEC-9F33-E3E4775668C0}">
      <dgm:prSet/>
      <dgm:spPr/>
      <dgm:t>
        <a:bodyPr/>
        <a:lstStyle/>
        <a:p>
          <a:endParaRPr lang="et-EE"/>
        </a:p>
      </dgm:t>
    </dgm:pt>
    <dgm:pt modelId="{50CAC7C0-52BE-49E1-BC61-4FCD952F45EF}" type="sibTrans" cxnId="{100A2CB4-E7DB-4FEC-9F33-E3E4775668C0}">
      <dgm:prSet/>
      <dgm:spPr/>
      <dgm:t>
        <a:bodyPr/>
        <a:lstStyle/>
        <a:p>
          <a:endParaRPr lang="et-EE"/>
        </a:p>
      </dgm:t>
    </dgm:pt>
    <dgm:pt modelId="{C02DB738-B06A-4495-B123-36C69A4017FD}">
      <dgm:prSet phldrT="[Tekst]" custT="1"/>
      <dgm:spPr/>
      <dgm:t>
        <a:bodyPr/>
        <a:lstStyle/>
        <a:p>
          <a:r>
            <a:rPr lang="et-EE" sz="1200" dirty="0" smtClean="0"/>
            <a:t>PRS skooride arvutamine </a:t>
          </a:r>
          <a:r>
            <a:rPr lang="et-EE" sz="1200" dirty="0" err="1" smtClean="0"/>
            <a:t>Antegenes</a:t>
          </a:r>
          <a:r>
            <a:rPr lang="et-EE" sz="1200" dirty="0" smtClean="0"/>
            <a:t> OÜ poolt</a:t>
          </a:r>
          <a:endParaRPr lang="et-EE" sz="1200" dirty="0"/>
        </a:p>
      </dgm:t>
    </dgm:pt>
    <dgm:pt modelId="{1D5BC740-D118-4978-99DB-B51A1F0974AB}" type="parTrans" cxnId="{8F3119E3-7EC7-4705-9D85-6BD2ABB75BA5}">
      <dgm:prSet/>
      <dgm:spPr/>
      <dgm:t>
        <a:bodyPr/>
        <a:lstStyle/>
        <a:p>
          <a:endParaRPr lang="et-EE"/>
        </a:p>
      </dgm:t>
    </dgm:pt>
    <dgm:pt modelId="{EC490787-91FA-4F0E-A69D-B287995D2295}" type="sibTrans" cxnId="{8F3119E3-7EC7-4705-9D85-6BD2ABB75BA5}">
      <dgm:prSet/>
      <dgm:spPr/>
      <dgm:t>
        <a:bodyPr/>
        <a:lstStyle/>
        <a:p>
          <a:endParaRPr lang="et-EE"/>
        </a:p>
      </dgm:t>
    </dgm:pt>
    <dgm:pt modelId="{63F276EC-8714-4E83-8CD1-B49278488C54}">
      <dgm:prSet phldrT="[Tekst]" custT="1"/>
      <dgm:spPr/>
      <dgm:t>
        <a:bodyPr/>
        <a:lstStyle/>
        <a:p>
          <a:r>
            <a:rPr lang="et-EE" sz="1200" dirty="0" smtClean="0"/>
            <a:t>Vastused TÜK laborist</a:t>
          </a:r>
          <a:endParaRPr lang="et-EE" sz="1200" dirty="0"/>
        </a:p>
      </dgm:t>
    </dgm:pt>
    <dgm:pt modelId="{98A09DB8-78BE-4AA4-85A7-E3B8CDA4B2F3}" type="parTrans" cxnId="{7A2B8C0E-1A94-4FAD-8B3A-23DF1AE724C7}">
      <dgm:prSet/>
      <dgm:spPr/>
      <dgm:t>
        <a:bodyPr/>
        <a:lstStyle/>
        <a:p>
          <a:endParaRPr lang="et-EE"/>
        </a:p>
      </dgm:t>
    </dgm:pt>
    <dgm:pt modelId="{7E1D1151-671C-4901-8CD7-A0D5164B0ACF}" type="sibTrans" cxnId="{7A2B8C0E-1A94-4FAD-8B3A-23DF1AE724C7}">
      <dgm:prSet/>
      <dgm:spPr/>
      <dgm:t>
        <a:bodyPr/>
        <a:lstStyle/>
        <a:p>
          <a:endParaRPr lang="et-EE"/>
        </a:p>
      </dgm:t>
    </dgm:pt>
    <dgm:pt modelId="{2C71526C-16B1-44A5-ADA7-9B77BC26C2F7}">
      <dgm:prSet phldrT="[Tekst]" custT="1"/>
      <dgm:spPr/>
      <dgm:t>
        <a:bodyPr/>
        <a:lstStyle/>
        <a:p>
          <a:r>
            <a:rPr lang="et-EE" sz="1200" dirty="0" smtClean="0"/>
            <a:t>Mõõdukalt kõrgenenud RV risk ämmaemand</a:t>
          </a:r>
          <a:endParaRPr lang="et-EE" sz="1200" dirty="0"/>
        </a:p>
      </dgm:t>
    </dgm:pt>
    <dgm:pt modelId="{B7012BA2-865B-42FB-9608-6B655C9EC97C}" type="parTrans" cxnId="{5F2106EE-9AC2-4334-A193-9E41FC23B340}">
      <dgm:prSet/>
      <dgm:spPr/>
      <dgm:t>
        <a:bodyPr/>
        <a:lstStyle/>
        <a:p>
          <a:endParaRPr lang="et-EE"/>
        </a:p>
      </dgm:t>
    </dgm:pt>
    <dgm:pt modelId="{BB348B82-EF03-4D23-820C-2F7D82FDEFC3}" type="sibTrans" cxnId="{5F2106EE-9AC2-4334-A193-9E41FC23B340}">
      <dgm:prSet/>
      <dgm:spPr/>
      <dgm:t>
        <a:bodyPr/>
        <a:lstStyle/>
        <a:p>
          <a:endParaRPr lang="et-EE"/>
        </a:p>
      </dgm:t>
    </dgm:pt>
    <dgm:pt modelId="{25CDECEC-73EB-4789-8D2B-6D30407AE7DE}">
      <dgm:prSet phldrT="[Tekst]" custT="1"/>
      <dgm:spPr/>
      <dgm:t>
        <a:bodyPr/>
        <a:lstStyle/>
        <a:p>
          <a:r>
            <a:rPr lang="et-EE" sz="1200" dirty="0" smtClean="0"/>
            <a:t>Suunamine </a:t>
          </a:r>
          <a:r>
            <a:rPr lang="et-EE" sz="1200" dirty="0" err="1" smtClean="0"/>
            <a:t>mammograafiasse</a:t>
          </a:r>
          <a:endParaRPr lang="et-EE" sz="1200" dirty="0"/>
        </a:p>
      </dgm:t>
    </dgm:pt>
    <dgm:pt modelId="{BE3D4503-3838-4031-9BEA-323650E4FA58}" type="parTrans" cxnId="{14434DC4-3C41-4F93-A11E-072D52F3F291}">
      <dgm:prSet/>
      <dgm:spPr/>
      <dgm:t>
        <a:bodyPr/>
        <a:lstStyle/>
        <a:p>
          <a:endParaRPr lang="et-EE"/>
        </a:p>
      </dgm:t>
    </dgm:pt>
    <dgm:pt modelId="{8DCA39E0-495A-48EC-BEA9-B00E9E1B4096}" type="sibTrans" cxnId="{14434DC4-3C41-4F93-A11E-072D52F3F291}">
      <dgm:prSet/>
      <dgm:spPr/>
      <dgm:t>
        <a:bodyPr/>
        <a:lstStyle/>
        <a:p>
          <a:endParaRPr lang="et-EE"/>
        </a:p>
      </dgm:t>
    </dgm:pt>
    <dgm:pt modelId="{889FF00B-D51A-4702-80F5-ABD1FDA951DB}" type="pres">
      <dgm:prSet presAssocID="{DE3E42EC-D75B-41C2-ACA6-AB5C8CCD0577}" presName="Name0" presStyleCnt="0">
        <dgm:presLayoutVars>
          <dgm:dir/>
          <dgm:animLvl val="lvl"/>
          <dgm:resizeHandles val="exact"/>
        </dgm:presLayoutVars>
      </dgm:prSet>
      <dgm:spPr/>
    </dgm:pt>
    <dgm:pt modelId="{23D7A6F5-8AAF-432B-9504-58AA81658518}" type="pres">
      <dgm:prSet presAssocID="{3A8934AA-6356-4970-A0F4-FF21526E828D}" presName="parTxOnly" presStyleLbl="node1" presStyleIdx="0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DBC97304-1933-4432-A314-B7C67125C968}" type="pres">
      <dgm:prSet presAssocID="{EA8C9FB1-77E9-49DE-A0A8-0E8A404C51B9}" presName="parTxOnlySpace" presStyleCnt="0"/>
      <dgm:spPr/>
    </dgm:pt>
    <dgm:pt modelId="{297C073D-DC26-4B7F-A350-D52139B8C67C}" type="pres">
      <dgm:prSet presAssocID="{1C7E7918-36F8-4002-8965-1BDF24F99EB0}" presName="parTxOnly" presStyleLbl="node1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8E80BAC9-34CC-43CD-9C53-2EE0E0ADAE4A}" type="pres">
      <dgm:prSet presAssocID="{50CAC7C0-52BE-49E1-BC61-4FCD952F45EF}" presName="parTxOnlySpace" presStyleCnt="0"/>
      <dgm:spPr/>
    </dgm:pt>
    <dgm:pt modelId="{BF6C3D40-B297-4D45-8B87-B1A13EC0F06C}" type="pres">
      <dgm:prSet presAssocID="{8218872B-9C75-4680-84A8-735C5F719943}" presName="parTxOnly" presStyleLbl="node1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B909D3F1-2515-43A4-BDA7-D46AA5399897}" type="pres">
      <dgm:prSet presAssocID="{D1E84485-A7FC-46C3-8A00-91DDDD1442A6}" presName="parTxOnlySpace" presStyleCnt="0"/>
      <dgm:spPr/>
    </dgm:pt>
    <dgm:pt modelId="{50E38E3D-8CC8-43D3-8FE1-5773FBA23A1E}" type="pres">
      <dgm:prSet presAssocID="{C02DB738-B06A-4495-B123-36C69A4017FD}" presName="parTxOnly" presStyleLbl="node1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BBB69F24-B5F3-4468-8CAC-3EC50BC99440}" type="pres">
      <dgm:prSet presAssocID="{EC490787-91FA-4F0E-A69D-B287995D2295}" presName="parTxOnlySpace" presStyleCnt="0"/>
      <dgm:spPr/>
    </dgm:pt>
    <dgm:pt modelId="{6677F8CE-BFA9-46BF-96FE-6D3485B3E139}" type="pres">
      <dgm:prSet presAssocID="{63F276EC-8714-4E83-8CD1-B49278488C54}" presName="parTxOnly" presStyleLbl="node1" presStyleIdx="4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2032C9F2-D1EE-418A-8DC8-1DC3F8C79F18}" type="pres">
      <dgm:prSet presAssocID="{7E1D1151-671C-4901-8CD7-A0D5164B0ACF}" presName="parTxOnlySpace" presStyleCnt="0"/>
      <dgm:spPr/>
    </dgm:pt>
    <dgm:pt modelId="{872ECF8A-E21E-453C-B62C-DD845EEB42F2}" type="pres">
      <dgm:prSet presAssocID="{7D030E0E-5DAD-4297-B2E7-94291EF55A4D}" presName="parTxOnly" presStyleLbl="node1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FD9F46C9-2990-45F7-A41E-7E59313092CD}" type="pres">
      <dgm:prSet presAssocID="{D2B79AF7-DF88-4DF1-A3E2-0563E307D99B}" presName="parTxOnlySpace" presStyleCnt="0"/>
      <dgm:spPr/>
    </dgm:pt>
    <dgm:pt modelId="{CDC26448-D076-4365-A0FF-C4272141B331}" type="pres">
      <dgm:prSet presAssocID="{2C71526C-16B1-44A5-ADA7-9B77BC26C2F7}" presName="parTxOnly" presStyleLbl="node1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57B69D99-834D-4AF6-860D-5863A95C0832}" type="pres">
      <dgm:prSet presAssocID="{BB348B82-EF03-4D23-820C-2F7D82FDEFC3}" presName="parTxOnlySpace" presStyleCnt="0"/>
      <dgm:spPr/>
    </dgm:pt>
    <dgm:pt modelId="{E5B32EB6-30B8-4052-9F27-E9334A84A527}" type="pres">
      <dgm:prSet presAssocID="{25CDECEC-73EB-4789-8D2B-6D30407AE7DE}" presName="parTxOnly" presStyleLbl="node1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t-EE"/>
        </a:p>
      </dgm:t>
    </dgm:pt>
  </dgm:ptLst>
  <dgm:cxnLst>
    <dgm:cxn modelId="{A6A71AC4-E715-459C-B480-C65C0E09DBC9}" type="presOf" srcId="{25CDECEC-73EB-4789-8D2B-6D30407AE7DE}" destId="{E5B32EB6-30B8-4052-9F27-E9334A84A527}" srcOrd="0" destOrd="0" presId="urn:microsoft.com/office/officeart/2005/8/layout/chevron1"/>
    <dgm:cxn modelId="{8F3119E3-7EC7-4705-9D85-6BD2ABB75BA5}" srcId="{DE3E42EC-D75B-41C2-ACA6-AB5C8CCD0577}" destId="{C02DB738-B06A-4495-B123-36C69A4017FD}" srcOrd="3" destOrd="0" parTransId="{1D5BC740-D118-4978-99DB-B51A1F0974AB}" sibTransId="{EC490787-91FA-4F0E-A69D-B287995D2295}"/>
    <dgm:cxn modelId="{100A2CB4-E7DB-4FEC-9F33-E3E4775668C0}" srcId="{DE3E42EC-D75B-41C2-ACA6-AB5C8CCD0577}" destId="{1C7E7918-36F8-4002-8965-1BDF24F99EB0}" srcOrd="1" destOrd="0" parTransId="{F469FD9F-CB64-408D-A70A-DBBDF374F918}" sibTransId="{50CAC7C0-52BE-49E1-BC61-4FCD952F45EF}"/>
    <dgm:cxn modelId="{7A2B8C0E-1A94-4FAD-8B3A-23DF1AE724C7}" srcId="{DE3E42EC-D75B-41C2-ACA6-AB5C8CCD0577}" destId="{63F276EC-8714-4E83-8CD1-B49278488C54}" srcOrd="4" destOrd="0" parTransId="{98A09DB8-78BE-4AA4-85A7-E3B8CDA4B2F3}" sibTransId="{7E1D1151-671C-4901-8CD7-A0D5164B0ACF}"/>
    <dgm:cxn modelId="{28FA7AAB-41F2-4686-B022-06900EA887C6}" type="presOf" srcId="{63F276EC-8714-4E83-8CD1-B49278488C54}" destId="{6677F8CE-BFA9-46BF-96FE-6D3485B3E139}" srcOrd="0" destOrd="0" presId="urn:microsoft.com/office/officeart/2005/8/layout/chevron1"/>
    <dgm:cxn modelId="{BC152022-8845-4580-9F9F-6E08073B0B1F}" type="presOf" srcId="{C02DB738-B06A-4495-B123-36C69A4017FD}" destId="{50E38E3D-8CC8-43D3-8FE1-5773FBA23A1E}" srcOrd="0" destOrd="0" presId="urn:microsoft.com/office/officeart/2005/8/layout/chevron1"/>
    <dgm:cxn modelId="{1112027D-63A1-4E63-8243-9E7613E70B7D}" type="presOf" srcId="{8218872B-9C75-4680-84A8-735C5F719943}" destId="{BF6C3D40-B297-4D45-8B87-B1A13EC0F06C}" srcOrd="0" destOrd="0" presId="urn:microsoft.com/office/officeart/2005/8/layout/chevron1"/>
    <dgm:cxn modelId="{4AF95FBF-7CA4-4ABD-902E-C33A528AD374}" type="presOf" srcId="{1C7E7918-36F8-4002-8965-1BDF24F99EB0}" destId="{297C073D-DC26-4B7F-A350-D52139B8C67C}" srcOrd="0" destOrd="0" presId="urn:microsoft.com/office/officeart/2005/8/layout/chevron1"/>
    <dgm:cxn modelId="{14434DC4-3C41-4F93-A11E-072D52F3F291}" srcId="{DE3E42EC-D75B-41C2-ACA6-AB5C8CCD0577}" destId="{25CDECEC-73EB-4789-8D2B-6D30407AE7DE}" srcOrd="7" destOrd="0" parTransId="{BE3D4503-3838-4031-9BEA-323650E4FA58}" sibTransId="{8DCA39E0-495A-48EC-BEA9-B00E9E1B4096}"/>
    <dgm:cxn modelId="{51F04B1F-BC04-40C9-8EDF-4C19B339271C}" type="presOf" srcId="{7D030E0E-5DAD-4297-B2E7-94291EF55A4D}" destId="{872ECF8A-E21E-453C-B62C-DD845EEB42F2}" srcOrd="0" destOrd="0" presId="urn:microsoft.com/office/officeart/2005/8/layout/chevron1"/>
    <dgm:cxn modelId="{621536E4-F7E2-4AA1-9868-7F533E158EE6}" type="presOf" srcId="{2C71526C-16B1-44A5-ADA7-9B77BC26C2F7}" destId="{CDC26448-D076-4365-A0FF-C4272141B331}" srcOrd="0" destOrd="0" presId="urn:microsoft.com/office/officeart/2005/8/layout/chevron1"/>
    <dgm:cxn modelId="{F177BDDA-C816-491A-ACF7-3FE766A04C89}" type="presOf" srcId="{3A8934AA-6356-4970-A0F4-FF21526E828D}" destId="{23D7A6F5-8AAF-432B-9504-58AA81658518}" srcOrd="0" destOrd="0" presId="urn:microsoft.com/office/officeart/2005/8/layout/chevron1"/>
    <dgm:cxn modelId="{393522A7-2072-41A7-8555-D228A5CB24C2}" srcId="{DE3E42EC-D75B-41C2-ACA6-AB5C8CCD0577}" destId="{7D030E0E-5DAD-4297-B2E7-94291EF55A4D}" srcOrd="5" destOrd="0" parTransId="{4AA460A6-045D-4E86-90B4-98A07810B83C}" sibTransId="{D2B79AF7-DF88-4DF1-A3E2-0563E307D99B}"/>
    <dgm:cxn modelId="{5F2106EE-9AC2-4334-A193-9E41FC23B340}" srcId="{DE3E42EC-D75B-41C2-ACA6-AB5C8CCD0577}" destId="{2C71526C-16B1-44A5-ADA7-9B77BC26C2F7}" srcOrd="6" destOrd="0" parTransId="{B7012BA2-865B-42FB-9608-6B655C9EC97C}" sibTransId="{BB348B82-EF03-4D23-820C-2F7D82FDEFC3}"/>
    <dgm:cxn modelId="{9E40CA46-D542-4CF6-B5F8-675EB02A7A7F}" srcId="{DE3E42EC-D75B-41C2-ACA6-AB5C8CCD0577}" destId="{3A8934AA-6356-4970-A0F4-FF21526E828D}" srcOrd="0" destOrd="0" parTransId="{68E6A0D5-61BD-4924-82F7-2F02E715089A}" sibTransId="{EA8C9FB1-77E9-49DE-A0A8-0E8A404C51B9}"/>
    <dgm:cxn modelId="{9795F8C6-D2CD-44B9-B827-DF370A8EDD45}" type="presOf" srcId="{DE3E42EC-D75B-41C2-ACA6-AB5C8CCD0577}" destId="{889FF00B-D51A-4702-80F5-ABD1FDA951DB}" srcOrd="0" destOrd="0" presId="urn:microsoft.com/office/officeart/2005/8/layout/chevron1"/>
    <dgm:cxn modelId="{E56581AF-DF7B-49EF-B697-7DF626357524}" srcId="{DE3E42EC-D75B-41C2-ACA6-AB5C8CCD0577}" destId="{8218872B-9C75-4680-84A8-735C5F719943}" srcOrd="2" destOrd="0" parTransId="{5F932D10-5826-4534-A2E5-3A6123D6D1A1}" sibTransId="{D1E84485-A7FC-46C3-8A00-91DDDD1442A6}"/>
    <dgm:cxn modelId="{8285E07C-B9D1-4901-BB3B-0363D47B2CDD}" type="presParOf" srcId="{889FF00B-D51A-4702-80F5-ABD1FDA951DB}" destId="{23D7A6F5-8AAF-432B-9504-58AA81658518}" srcOrd="0" destOrd="0" presId="urn:microsoft.com/office/officeart/2005/8/layout/chevron1"/>
    <dgm:cxn modelId="{6B93159A-C854-45B8-BCE7-8594D1F5FA2B}" type="presParOf" srcId="{889FF00B-D51A-4702-80F5-ABD1FDA951DB}" destId="{DBC97304-1933-4432-A314-B7C67125C968}" srcOrd="1" destOrd="0" presId="urn:microsoft.com/office/officeart/2005/8/layout/chevron1"/>
    <dgm:cxn modelId="{96666E91-C55C-46B8-B36B-22E5D4686453}" type="presParOf" srcId="{889FF00B-D51A-4702-80F5-ABD1FDA951DB}" destId="{297C073D-DC26-4B7F-A350-D52139B8C67C}" srcOrd="2" destOrd="0" presId="urn:microsoft.com/office/officeart/2005/8/layout/chevron1"/>
    <dgm:cxn modelId="{CC3D298D-621D-4605-B215-0BC5D058BC43}" type="presParOf" srcId="{889FF00B-D51A-4702-80F5-ABD1FDA951DB}" destId="{8E80BAC9-34CC-43CD-9C53-2EE0E0ADAE4A}" srcOrd="3" destOrd="0" presId="urn:microsoft.com/office/officeart/2005/8/layout/chevron1"/>
    <dgm:cxn modelId="{42F60497-F7B3-482A-8762-37BEB36C56D5}" type="presParOf" srcId="{889FF00B-D51A-4702-80F5-ABD1FDA951DB}" destId="{BF6C3D40-B297-4D45-8B87-B1A13EC0F06C}" srcOrd="4" destOrd="0" presId="urn:microsoft.com/office/officeart/2005/8/layout/chevron1"/>
    <dgm:cxn modelId="{7A2BB635-7F6D-4E52-92D1-1B68DFE9A2D6}" type="presParOf" srcId="{889FF00B-D51A-4702-80F5-ABD1FDA951DB}" destId="{B909D3F1-2515-43A4-BDA7-D46AA5399897}" srcOrd="5" destOrd="0" presId="urn:microsoft.com/office/officeart/2005/8/layout/chevron1"/>
    <dgm:cxn modelId="{DAD0D7B4-0DBE-4D7E-956A-CB5C6DE6D90A}" type="presParOf" srcId="{889FF00B-D51A-4702-80F5-ABD1FDA951DB}" destId="{50E38E3D-8CC8-43D3-8FE1-5773FBA23A1E}" srcOrd="6" destOrd="0" presId="urn:microsoft.com/office/officeart/2005/8/layout/chevron1"/>
    <dgm:cxn modelId="{AD183469-85B7-426D-A2B6-37C363E99071}" type="presParOf" srcId="{889FF00B-D51A-4702-80F5-ABD1FDA951DB}" destId="{BBB69F24-B5F3-4468-8CAC-3EC50BC99440}" srcOrd="7" destOrd="0" presId="urn:microsoft.com/office/officeart/2005/8/layout/chevron1"/>
    <dgm:cxn modelId="{00A8EC53-64AD-4C37-B348-7A866C2B4CC9}" type="presParOf" srcId="{889FF00B-D51A-4702-80F5-ABD1FDA951DB}" destId="{6677F8CE-BFA9-46BF-96FE-6D3485B3E139}" srcOrd="8" destOrd="0" presId="urn:microsoft.com/office/officeart/2005/8/layout/chevron1"/>
    <dgm:cxn modelId="{F85313A3-4438-4C46-BB62-F01E493C19E3}" type="presParOf" srcId="{889FF00B-D51A-4702-80F5-ABD1FDA951DB}" destId="{2032C9F2-D1EE-418A-8DC8-1DC3F8C79F18}" srcOrd="9" destOrd="0" presId="urn:microsoft.com/office/officeart/2005/8/layout/chevron1"/>
    <dgm:cxn modelId="{03AAC984-8D71-427E-B354-B62F8825C650}" type="presParOf" srcId="{889FF00B-D51A-4702-80F5-ABD1FDA951DB}" destId="{872ECF8A-E21E-453C-B62C-DD845EEB42F2}" srcOrd="10" destOrd="0" presId="urn:microsoft.com/office/officeart/2005/8/layout/chevron1"/>
    <dgm:cxn modelId="{2B801E91-B512-4074-85F6-F946C98B0A45}" type="presParOf" srcId="{889FF00B-D51A-4702-80F5-ABD1FDA951DB}" destId="{FD9F46C9-2990-45F7-A41E-7E59313092CD}" srcOrd="11" destOrd="0" presId="urn:microsoft.com/office/officeart/2005/8/layout/chevron1"/>
    <dgm:cxn modelId="{6A1D3A49-7407-4C38-87C7-7AA18847B0BC}" type="presParOf" srcId="{889FF00B-D51A-4702-80F5-ABD1FDA951DB}" destId="{CDC26448-D076-4365-A0FF-C4272141B331}" srcOrd="12" destOrd="0" presId="urn:microsoft.com/office/officeart/2005/8/layout/chevron1"/>
    <dgm:cxn modelId="{6684EE1A-7CD8-419F-854A-34BECF7E39ED}" type="presParOf" srcId="{889FF00B-D51A-4702-80F5-ABD1FDA951DB}" destId="{57B69D99-834D-4AF6-860D-5863A95C0832}" srcOrd="13" destOrd="0" presId="urn:microsoft.com/office/officeart/2005/8/layout/chevron1"/>
    <dgm:cxn modelId="{163FB1EA-64E9-4EDD-8099-0CBA51533EE6}" type="presParOf" srcId="{889FF00B-D51A-4702-80F5-ABD1FDA951DB}" destId="{E5B32EB6-30B8-4052-9F27-E9334A84A527}" srcOrd="1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7A6F5-8AAF-432B-9504-58AA81658518}">
      <dsp:nvSpPr>
        <dsp:cNvPr id="0" name=""/>
        <dsp:cNvSpPr/>
      </dsp:nvSpPr>
      <dsp:spPr>
        <a:xfrm>
          <a:off x="1041" y="1761675"/>
          <a:ext cx="1669851" cy="667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200" kern="1200" dirty="0" smtClean="0"/>
            <a:t>Kutse rinnakabinetti nõustamine</a:t>
          </a:r>
          <a:endParaRPr lang="et-EE" sz="1200" kern="1200" dirty="0"/>
        </a:p>
      </dsp:txBody>
      <dsp:txXfrm>
        <a:off x="335011" y="1761675"/>
        <a:ext cx="1001911" cy="667940"/>
      </dsp:txXfrm>
    </dsp:sp>
    <dsp:sp modelId="{297C073D-DC26-4B7F-A350-D52139B8C67C}">
      <dsp:nvSpPr>
        <dsp:cNvPr id="0" name=""/>
        <dsp:cNvSpPr/>
      </dsp:nvSpPr>
      <dsp:spPr>
        <a:xfrm>
          <a:off x="1503908" y="1761675"/>
          <a:ext cx="1669851" cy="667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200" kern="1200" dirty="0" smtClean="0"/>
            <a:t>Nõustamine ämmaemanda poolt </a:t>
          </a:r>
          <a:endParaRPr lang="et-EE" sz="1200" kern="1200" dirty="0"/>
        </a:p>
      </dsp:txBody>
      <dsp:txXfrm>
        <a:off x="1837878" y="1761675"/>
        <a:ext cx="1001911" cy="667940"/>
      </dsp:txXfrm>
    </dsp:sp>
    <dsp:sp modelId="{BF6C3D40-B297-4D45-8B87-B1A13EC0F06C}">
      <dsp:nvSpPr>
        <dsp:cNvPr id="0" name=""/>
        <dsp:cNvSpPr/>
      </dsp:nvSpPr>
      <dsp:spPr>
        <a:xfrm>
          <a:off x="3006774" y="1761675"/>
          <a:ext cx="1669851" cy="667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200" kern="1200" dirty="0" err="1" smtClean="0"/>
            <a:t>Genotüpiseerimine</a:t>
          </a:r>
          <a:r>
            <a:rPr lang="et-EE" sz="1200" kern="1200" dirty="0" smtClean="0"/>
            <a:t> TÜK GPMK laboris</a:t>
          </a:r>
          <a:endParaRPr lang="et-EE" sz="1200" kern="1200" dirty="0"/>
        </a:p>
      </dsp:txBody>
      <dsp:txXfrm>
        <a:off x="3340744" y="1761675"/>
        <a:ext cx="1001911" cy="667940"/>
      </dsp:txXfrm>
    </dsp:sp>
    <dsp:sp modelId="{50E38E3D-8CC8-43D3-8FE1-5773FBA23A1E}">
      <dsp:nvSpPr>
        <dsp:cNvPr id="0" name=""/>
        <dsp:cNvSpPr/>
      </dsp:nvSpPr>
      <dsp:spPr>
        <a:xfrm>
          <a:off x="4509641" y="1761675"/>
          <a:ext cx="1669851" cy="667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200" kern="1200" dirty="0" smtClean="0"/>
            <a:t>PRS skooride arvutamine </a:t>
          </a:r>
          <a:r>
            <a:rPr lang="et-EE" sz="1200" kern="1200" dirty="0" err="1" smtClean="0"/>
            <a:t>Antegenes</a:t>
          </a:r>
          <a:r>
            <a:rPr lang="et-EE" sz="1200" kern="1200" dirty="0" smtClean="0"/>
            <a:t> OÜ poolt</a:t>
          </a:r>
          <a:endParaRPr lang="et-EE" sz="1200" kern="1200" dirty="0"/>
        </a:p>
      </dsp:txBody>
      <dsp:txXfrm>
        <a:off x="4843611" y="1761675"/>
        <a:ext cx="1001911" cy="667940"/>
      </dsp:txXfrm>
    </dsp:sp>
    <dsp:sp modelId="{6677F8CE-BFA9-46BF-96FE-6D3485B3E139}">
      <dsp:nvSpPr>
        <dsp:cNvPr id="0" name=""/>
        <dsp:cNvSpPr/>
      </dsp:nvSpPr>
      <dsp:spPr>
        <a:xfrm>
          <a:off x="6012507" y="1761675"/>
          <a:ext cx="1669851" cy="667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200" kern="1200" dirty="0" smtClean="0"/>
            <a:t>Vastused TÜK laborist</a:t>
          </a:r>
          <a:endParaRPr lang="et-EE" sz="1200" kern="1200" dirty="0"/>
        </a:p>
      </dsp:txBody>
      <dsp:txXfrm>
        <a:off x="6346477" y="1761675"/>
        <a:ext cx="1001911" cy="667940"/>
      </dsp:txXfrm>
    </dsp:sp>
    <dsp:sp modelId="{872ECF8A-E21E-453C-B62C-DD845EEB42F2}">
      <dsp:nvSpPr>
        <dsp:cNvPr id="0" name=""/>
        <dsp:cNvSpPr/>
      </dsp:nvSpPr>
      <dsp:spPr>
        <a:xfrm>
          <a:off x="7515373" y="1761675"/>
          <a:ext cx="1669851" cy="667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200" kern="1200" dirty="0" smtClean="0"/>
            <a:t>TEHIK ämmaemand Terviseportaal</a:t>
          </a:r>
          <a:endParaRPr lang="et-EE" sz="1200" kern="1200" dirty="0"/>
        </a:p>
      </dsp:txBody>
      <dsp:txXfrm>
        <a:off x="7849343" y="1761675"/>
        <a:ext cx="1001911" cy="667940"/>
      </dsp:txXfrm>
    </dsp:sp>
    <dsp:sp modelId="{CDC26448-D076-4365-A0FF-C4272141B331}">
      <dsp:nvSpPr>
        <dsp:cNvPr id="0" name=""/>
        <dsp:cNvSpPr/>
      </dsp:nvSpPr>
      <dsp:spPr>
        <a:xfrm>
          <a:off x="9018240" y="1761675"/>
          <a:ext cx="1669851" cy="667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200" kern="1200" dirty="0" smtClean="0"/>
            <a:t>Mõõdukalt kõrgenenud RV risk ämmaemand</a:t>
          </a:r>
          <a:endParaRPr lang="et-EE" sz="1200" kern="1200" dirty="0"/>
        </a:p>
      </dsp:txBody>
      <dsp:txXfrm>
        <a:off x="9352210" y="1761675"/>
        <a:ext cx="1001911" cy="667940"/>
      </dsp:txXfrm>
    </dsp:sp>
    <dsp:sp modelId="{E5B32EB6-30B8-4052-9F27-E9334A84A527}">
      <dsp:nvSpPr>
        <dsp:cNvPr id="0" name=""/>
        <dsp:cNvSpPr/>
      </dsp:nvSpPr>
      <dsp:spPr>
        <a:xfrm>
          <a:off x="10521106" y="1761675"/>
          <a:ext cx="1669851" cy="667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200" kern="1200" dirty="0" smtClean="0"/>
            <a:t>Suunamine </a:t>
          </a:r>
          <a:r>
            <a:rPr lang="et-EE" sz="1200" kern="1200" dirty="0" err="1" smtClean="0"/>
            <a:t>mammograafiasse</a:t>
          </a:r>
          <a:endParaRPr lang="et-EE" sz="1200" kern="1200" dirty="0"/>
        </a:p>
      </dsp:txBody>
      <dsp:txXfrm>
        <a:off x="10855076" y="1761675"/>
        <a:ext cx="1001911" cy="667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A5E1D-382A-461A-B2F9-2084F0B3D36E}" type="datetimeFigureOut">
              <a:rPr lang="et-EE" smtClean="0"/>
              <a:t>05.05.2026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AC0B8-69C3-49E2-AD10-DBC73BFD8CD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79319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dirty="0"/>
              <a:t>Geneetiliste muutuste tõenäosus vähki tekitada võib olla väga variaabelne:  ja sõltub geenist näiteks TP53 puhul on risk rinnavähiks kuni 100%  </a:t>
            </a:r>
          </a:p>
          <a:p>
            <a:endParaRPr lang="et-EE" dirty="0"/>
          </a:p>
          <a:p>
            <a:r>
              <a:rPr lang="et-EE" dirty="0"/>
              <a:t>Joonisel on näha horisontaalteljel antud  geenivariandi sagedus üldpopulatsioonis ning vertikaalteljel rinnavähi suhtelise riski tõus </a:t>
            </a:r>
          </a:p>
          <a:p>
            <a:r>
              <a:rPr lang="et-EE" dirty="0"/>
              <a:t>Põhimõtteliselt midA HARVEM ON ALLEEL ÜLDPOPULATSIOONIS SEDA KÕRGEM ON TAVALISELT RISK </a:t>
            </a:r>
            <a:r>
              <a:rPr lang="et-EE" dirty="0" smtClean="0"/>
              <a:t>VÄHI </a:t>
            </a:r>
            <a:r>
              <a:rPr lang="et-EE" dirty="0" err="1" smtClean="0"/>
              <a:t>TeKKEKS</a:t>
            </a:r>
            <a:r>
              <a:rPr lang="et-EE" dirty="0" smtClean="0"/>
              <a:t> </a:t>
            </a:r>
            <a:endParaRPr lang="et-EE" dirty="0"/>
          </a:p>
          <a:p>
            <a:r>
              <a:rPr lang="et-EE" dirty="0"/>
              <a:t>eristuvad kõrge rsiki geenid nagu BRCA1, BRCA2 TP53 ja PTEN</a:t>
            </a:r>
          </a:p>
          <a:p>
            <a:r>
              <a:rPr lang="et-EE" dirty="0"/>
              <a:t>KESKMISE RISKI GEENID Chek2 ja Atm on üldpopulatsioonis juba suhteliselt sagedased ning nende risk elu jooksul rinnavähki tekitada on u. 20-40%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b="1" dirty="0"/>
              <a:t>Kuid on </a:t>
            </a:r>
            <a:r>
              <a:rPr lang="et-EE" sz="1200" b="1"/>
              <a:t>ka </a:t>
            </a:r>
            <a:r>
              <a:rPr lang="et-EE" sz="1200" b="1" smtClean="0"/>
              <a:t>geenivariante, mis </a:t>
            </a:r>
            <a:r>
              <a:rPr lang="et-EE" sz="1200" b="1" dirty="0"/>
              <a:t>on üldpolulatsioonis sagedased ning nende vähriski tõstev efekt on väga madal, </a:t>
            </a:r>
            <a:r>
              <a:rPr lang="et-EE" sz="1200" b="1" dirty="0" smtClean="0"/>
              <a:t>vaid võibolla  </a:t>
            </a:r>
            <a:r>
              <a:rPr lang="et-EE" sz="1200" b="1" dirty="0"/>
              <a:t>0,01% </a:t>
            </a:r>
            <a:r>
              <a:rPr lang="et-EE" sz="1200" b="1" dirty="0" smtClean="0"/>
              <a:t>suurem </a:t>
            </a:r>
            <a:r>
              <a:rPr lang="et-EE" sz="1200" b="1" dirty="0" err="1" smtClean="0"/>
              <a:t>üldrahvastiku</a:t>
            </a:r>
            <a:r>
              <a:rPr lang="et-EE" sz="1200" b="1" dirty="0" smtClean="0"/>
              <a:t> </a:t>
            </a:r>
            <a:r>
              <a:rPr lang="et-EE" sz="1200" b="1" dirty="0"/>
              <a:t>riskist (s.o &lt; 0,1% suurem kui üldrahvastiku risk)., kuid kui neid markereid analüüsitakse koos sadu või tuhandeid korraga , siis moodustub sellest polügeenne skoor , mis kokkuvõttes võib olla nii oluliselt kõrgem kui ka oluliselt madalam populatsiooni üldriskist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B3AF6-435B-4A6E-8110-0C42F2E0D92A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39130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dirty="0" smtClean="0">
                <a:solidFill>
                  <a:srgbClr val="03314B"/>
                </a:solidFill>
                <a:ea typeface="+mn-lt"/>
                <a:cs typeface="+mn-lt"/>
              </a:rPr>
              <a:t>Naisel, kelle PRS riskitase on 86. protsentiilil, on hinnanguline haigestumisrisk </a:t>
            </a:r>
            <a:r>
              <a:rPr lang="et-EE" sz="1200" b="1" dirty="0" smtClean="0">
                <a:solidFill>
                  <a:srgbClr val="03314B"/>
                </a:solidFill>
                <a:ea typeface="+mn-lt"/>
                <a:cs typeface="+mn-lt"/>
              </a:rPr>
              <a:t>40a vanuses </a:t>
            </a:r>
            <a:r>
              <a:rPr lang="et-EE" sz="1200" dirty="0" smtClean="0">
                <a:solidFill>
                  <a:srgbClr val="03314B"/>
                </a:solidFill>
                <a:ea typeface="+mn-lt"/>
                <a:cs typeface="+mn-lt"/>
              </a:rPr>
              <a:t>võrdne 50a naiste keskmise riskitasemega</a:t>
            </a:r>
            <a:endParaRPr lang="en-US" sz="1200" dirty="0" smtClean="0">
              <a:ea typeface="+mn-lt"/>
              <a:cs typeface="+mn-lt"/>
            </a:endParaRP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AC0B8-69C3-49E2-AD10-DBC73BFD8CD6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3818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72AB5-0359-06A4-9376-947CA5EB0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C3269C-28E1-BEAD-1149-C83E37BE1D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5C56E7-C876-B79A-8AA4-3F55977C48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2DF05F9-1096-67EE-A67A-8F1108D1FD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50" y="2392363"/>
            <a:ext cx="10631488" cy="419893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C3D962BA-7644-FEC4-EDFA-E2C1FE7B8C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350" y="609600"/>
            <a:ext cx="7240588" cy="1622425"/>
          </a:xfrm>
        </p:spPr>
        <p:txBody>
          <a:bodyPr/>
          <a:lstStyle>
            <a:lvl1pPr marL="0" indent="0">
              <a:buNone/>
              <a:defRPr sz="4000" b="1" i="0" cap="all" baseline="0"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t-EE" dirty="0"/>
              <a:t>Pealkiri</a:t>
            </a:r>
          </a:p>
        </p:txBody>
      </p:sp>
    </p:spTree>
    <p:extLst>
      <p:ext uri="{BB962C8B-B14F-4D97-AF65-F5344CB8AC3E}">
        <p14:creationId xmlns:p14="http://schemas.microsoft.com/office/powerpoint/2010/main" val="2260377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640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834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65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34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608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18541F-6464-ED2B-FFE6-F57FC1F5F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518007-581B-CA97-AEBC-024E7FCBC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3F68A-0B05-663E-8318-A95916366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FF7048-A49C-F7F5-D179-7ABF3B1FFA28}"/>
              </a:ext>
            </a:extLst>
          </p:cNvPr>
          <p:cNvSpPr/>
          <p:nvPr userDrawn="1"/>
        </p:nvSpPr>
        <p:spPr>
          <a:xfrm>
            <a:off x="0" y="0"/>
            <a:ext cx="5811519" cy="8158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85997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1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4722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216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51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97CDAF-545C-8E56-6F6C-B081BFD6B8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50" y="2392363"/>
            <a:ext cx="10631488" cy="419893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B04D9A-03D6-5933-0DF1-CEF8ED34D7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350" y="609600"/>
            <a:ext cx="7240588" cy="1622425"/>
          </a:xfrm>
        </p:spPr>
        <p:txBody>
          <a:bodyPr/>
          <a:lstStyle>
            <a:lvl1pPr marL="0" indent="0">
              <a:buNone/>
              <a:defRPr sz="4000" b="1" i="0" cap="all" baseline="0"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t-EE" dirty="0"/>
              <a:t>Pealkiri</a:t>
            </a:r>
          </a:p>
        </p:txBody>
      </p:sp>
    </p:spTree>
    <p:extLst>
      <p:ext uri="{BB962C8B-B14F-4D97-AF65-F5344CB8AC3E}">
        <p14:creationId xmlns:p14="http://schemas.microsoft.com/office/powerpoint/2010/main" val="3351477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051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ed list -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301749" y="1899229"/>
            <a:ext cx="9612435" cy="3932861"/>
          </a:xfrm>
          <a:prstGeom prst="rect">
            <a:avLst/>
          </a:prstGeom>
        </p:spPr>
        <p:txBody>
          <a:bodyPr/>
          <a:lstStyle>
            <a:lvl1pPr marL="308610" indent="-308610">
              <a:spcBef>
                <a:spcPts val="324"/>
              </a:spcBef>
              <a:buClr>
                <a:srgbClr val="C00000"/>
              </a:buClr>
              <a:buFont typeface="Wingdings" charset="2"/>
              <a:buChar char="§"/>
              <a:defRPr sz="1512" baseline="0">
                <a:latin typeface="Arial" charset="0"/>
                <a:ea typeface="Arial" charset="0"/>
                <a:cs typeface="Arial" charset="0"/>
              </a:defRPr>
            </a:lvl1pPr>
            <a:lvl2pPr marL="987552" indent="-493776">
              <a:buClr>
                <a:schemeClr val="accent2"/>
              </a:buClr>
              <a:buFont typeface="Courier New"/>
              <a:buChar char="o"/>
              <a:defRPr sz="1512"/>
            </a:lvl2pPr>
            <a:lvl3pPr>
              <a:defRPr sz="1512"/>
            </a:lvl3pPr>
            <a:lvl4pPr>
              <a:defRPr sz="1512"/>
            </a:lvl4pPr>
            <a:lvl6pPr>
              <a:defRPr sz="1512"/>
            </a:lvl6pPr>
            <a:lvl7pPr>
              <a:defRPr sz="1512"/>
            </a:lvl7pPr>
            <a:lvl8pPr>
              <a:defRPr sz="1512"/>
            </a:lvl8pPr>
            <a:lvl9pPr>
              <a:defRPr sz="1512"/>
            </a:lvl9pPr>
          </a:lstStyle>
          <a:p>
            <a:pPr lvl="0"/>
            <a:r>
              <a:rPr lang="en-GB" noProof="1"/>
              <a:t>Text Arial 14pt – bulleted list</a:t>
            </a:r>
          </a:p>
        </p:txBody>
      </p:sp>
      <p:sp>
        <p:nvSpPr>
          <p:cNvPr id="13" name="Marcador de texto 11"/>
          <p:cNvSpPr>
            <a:spLocks noGrp="1"/>
          </p:cNvSpPr>
          <p:nvPr>
            <p:ph type="body" sz="quarter" idx="24" hasCustomPrompt="1"/>
          </p:nvPr>
        </p:nvSpPr>
        <p:spPr>
          <a:xfrm>
            <a:off x="478368" y="447677"/>
            <a:ext cx="10418233" cy="444023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93776" rtl="0" eaLnBrk="1" fontAlgn="auto" latinLnBrk="0" hangingPunct="1">
              <a:lnSpc>
                <a:spcPts val="410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s-ES" sz="2808" b="0" i="0" u="none" kern="1200" baseline="0" dirty="0">
                <a:ln>
                  <a:noFill/>
                </a:ln>
                <a:solidFill>
                  <a:srgbClr val="C00000"/>
                </a:solidFill>
                <a:uFill>
                  <a:solidFill>
                    <a:schemeClr val="accent1"/>
                  </a:solidFill>
                </a:u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49377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noProof="1"/>
              <a:t>Title Arial 26pt</a:t>
            </a:r>
          </a:p>
        </p:txBody>
      </p:sp>
      <p:sp>
        <p:nvSpPr>
          <p:cNvPr id="14" name="Marcador de texto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8" y="996880"/>
            <a:ext cx="5776731" cy="300990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93776" rtl="0" eaLnBrk="1" fontAlgn="auto" latinLnBrk="0" hangingPunct="1">
              <a:lnSpc>
                <a:spcPts val="16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s-ES" sz="1296" b="1" i="0" u="none" kern="1200" baseline="0" dirty="0">
                <a:ln>
                  <a:noFill/>
                </a:ln>
                <a:solidFill>
                  <a:schemeClr val="tx1"/>
                </a:solidFill>
                <a:uFill>
                  <a:solidFill>
                    <a:schemeClr val="accent1"/>
                  </a:solidFill>
                </a:u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49377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noProof="1"/>
              <a:t>Subtitle Arial 12pt</a:t>
            </a:r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7B5B5818-2738-194A-A6F9-707CEAC98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165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79">
          <p15:clr>
            <a:srgbClr val="FBAE40"/>
          </p15:clr>
        </p15:guide>
        <p15:guide id="2" pos="2948">
          <p15:clr>
            <a:srgbClr val="FBAE40"/>
          </p15:clr>
        </p15:guide>
        <p15:guide id="3" orient="horz" pos="232">
          <p15:clr>
            <a:srgbClr val="FBAE40"/>
          </p15:clr>
        </p15:guide>
        <p15:guide id="5" orient="horz" pos="822">
          <p15:clr>
            <a:srgbClr val="FBAE40"/>
          </p15:clr>
        </p15:guide>
        <p15:guide id="9" orient="horz" pos="2364">
          <p15:clr>
            <a:srgbClr val="FBAE40"/>
          </p15:clr>
        </p15:guide>
        <p15:guide id="10" orient="horz" pos="2931">
          <p15:clr>
            <a:srgbClr val="FBAE40"/>
          </p15:clr>
        </p15:guide>
        <p15:guide id="11" orient="horz" pos="3135">
          <p15:clr>
            <a:srgbClr val="FBAE40"/>
          </p15:clr>
        </p15:guide>
        <p15:guide id="12" orient="horz" pos="3521">
          <p15:clr>
            <a:srgbClr val="FBAE40"/>
          </p15:clr>
        </p15:guide>
        <p15:guide id="13" orient="horz" pos="4088">
          <p15:clr>
            <a:srgbClr val="FBAE40"/>
          </p15:clr>
        </p15:guide>
        <p15:guide id="14" orient="horz" pos="1207">
          <p15:clr>
            <a:srgbClr val="FBAE40"/>
          </p15:clr>
        </p15:guide>
        <p15:guide id="15" orient="horz" pos="618">
          <p15:clr>
            <a:srgbClr val="FBAE40"/>
          </p15:clr>
        </p15:guide>
        <p15:guide id="16" orient="horz" pos="1389">
          <p15:clr>
            <a:srgbClr val="FBAE40"/>
          </p15:clr>
        </p15:guide>
        <p15:guide id="17" orient="horz" pos="1774">
          <p15:clr>
            <a:srgbClr val="FBAE40"/>
          </p15:clr>
        </p15:guide>
        <p15:guide id="18" pos="226">
          <p15:clr>
            <a:srgbClr val="FBAE40"/>
          </p15:clr>
        </p15:guide>
        <p15:guide id="19" pos="975">
          <p15:clr>
            <a:srgbClr val="FBAE40"/>
          </p15:clr>
        </p15:guide>
        <p15:guide id="20" pos="1134">
          <p15:clr>
            <a:srgbClr val="FBAE40"/>
          </p15:clr>
        </p15:guide>
        <p15:guide id="21" pos="2041">
          <p15:clr>
            <a:srgbClr val="FBAE40"/>
          </p15:clr>
        </p15:guide>
        <p15:guide id="22" pos="1882">
          <p15:clr>
            <a:srgbClr val="FBAE40"/>
          </p15:clr>
        </p15:guide>
        <p15:guide id="23" pos="2789">
          <p15:clr>
            <a:srgbClr val="FBAE40"/>
          </p15:clr>
        </p15:guide>
        <p15:guide id="24" pos="5534">
          <p15:clr>
            <a:srgbClr val="FBAE40"/>
          </p15:clr>
        </p15:guide>
        <p15:guide id="25" pos="4785">
          <p15:clr>
            <a:srgbClr val="FBAE40"/>
          </p15:clr>
        </p15:guide>
        <p15:guide id="26" pos="4626">
          <p15:clr>
            <a:srgbClr val="FBAE40"/>
          </p15:clr>
        </p15:guide>
        <p15:guide id="27" pos="3878">
          <p15:clr>
            <a:srgbClr val="FBAE40"/>
          </p15:clr>
        </p15:guide>
        <p15:guide id="28" pos="3696">
          <p15:clr>
            <a:srgbClr val="FBAE40"/>
          </p15:clr>
        </p15:guide>
        <p15:guide id="29" orient="horz" pos="2546">
          <p15:clr>
            <a:srgbClr val="FBAE40"/>
          </p15:clr>
        </p15:guide>
        <p15:guide id="30" orient="horz" pos="3702">
          <p15:clr>
            <a:srgbClr val="FBAE40"/>
          </p15:clr>
        </p15:guide>
        <p15:guide id="31" pos="6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37804-8EFA-D690-7DCD-C33E232B29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950" y="511175"/>
            <a:ext cx="10631488" cy="1295400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t-EE" dirty="0"/>
              <a:t>Pealkiri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5C0C84-801D-BCA8-4076-D14EDC7B5B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950" y="1901825"/>
            <a:ext cx="7150100" cy="475773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10441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DFDF7AA0-5E3A-E23F-3878-131955C59C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50" y="2392363"/>
            <a:ext cx="10631488" cy="419893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8F2A2A8F-D1C8-C9CE-B9B9-3EA74C4791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350" y="609600"/>
            <a:ext cx="7240588" cy="1622425"/>
          </a:xfrm>
        </p:spPr>
        <p:txBody>
          <a:bodyPr/>
          <a:lstStyle>
            <a:lvl1pPr marL="0" indent="0">
              <a:buNone/>
              <a:defRPr sz="4000" b="1" i="0" cap="all" baseline="0"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t-EE" dirty="0"/>
              <a:t>Pealkiri</a:t>
            </a:r>
          </a:p>
        </p:txBody>
      </p:sp>
    </p:spTree>
    <p:extLst>
      <p:ext uri="{BB962C8B-B14F-4D97-AF65-F5344CB8AC3E}">
        <p14:creationId xmlns:p14="http://schemas.microsoft.com/office/powerpoint/2010/main" val="223255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ED17F-0367-CBE2-FE00-0936A8C65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FE295-45CB-DB49-0439-1806FA8416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798638"/>
            <a:ext cx="10515600" cy="4694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453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515DD-F735-2347-A855-AB7A4C28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58ADBE-764E-4D45-9F46-595F3EA5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 smtClean="0"/>
              <a:t>4.11.2025</a:t>
            </a:r>
            <a:endParaRPr lang="en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B5EBF1-0BF3-1741-B632-DBFE182B2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smtClean="0"/>
              <a:t>Tkahre prostatavähi mol testimine</a:t>
            </a:r>
            <a:endParaRPr lang="en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F6EA5-43DB-454D-A494-B78796682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E0EC6-8B39-184C-8801-87C1B88E5AD7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63402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0A47C5F-C2BE-9636-EA19-EDAE82B98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7A52B34-2B06-ED6C-4F44-F035A13B36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342" y="711201"/>
            <a:ext cx="10688638" cy="115943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lang="en-GB" dirty="0" smtClean="0"/>
            </a:lvl1pPr>
          </a:lstStyle>
          <a:p>
            <a:r>
              <a:rPr lang="en-GB" sz="4000" dirty="0">
                <a:solidFill>
                  <a:srgbClr val="001A72"/>
                </a:solidFill>
                <a:effectLst/>
                <a:latin typeface="DaxPro-Medium" panose="020B0504030101020102" pitchFamily="34" charset="0"/>
              </a:rPr>
              <a:t>ÜKS OLULINE PIKK TEADUSLIK</a:t>
            </a:r>
            <a:r>
              <a:rPr lang="et-EE" sz="4000" dirty="0">
                <a:solidFill>
                  <a:srgbClr val="001A72"/>
                </a:solidFill>
                <a:effectLst/>
                <a:latin typeface="DaxPro-Medium" panose="020B0504030101020102" pitchFamily="34" charset="0"/>
              </a:rPr>
              <a:t> </a:t>
            </a:r>
            <a:r>
              <a:rPr lang="en-GB" sz="4000" dirty="0">
                <a:solidFill>
                  <a:srgbClr val="001A72"/>
                </a:solidFill>
                <a:effectLst/>
                <a:latin typeface="DaxPro-Medium" panose="020B0504030101020102" pitchFamily="34" charset="0"/>
              </a:rPr>
              <a:t>PEALKIRI SULLE SOBIVAS SUURUSES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42ADCFB-9F13-2759-57F4-45CE4B83AB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8988" y="2057400"/>
            <a:ext cx="10688637" cy="3457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Siia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tuleks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näiteks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esimene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oluline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väide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Tekst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võib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olla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ülikooli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RUBIK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fondis</a:t>
            </a:r>
            <a:endParaRPr lang="en-GB" sz="2400" dirty="0">
              <a:solidFill>
                <a:srgbClr val="001A72"/>
              </a:solidFill>
              <a:latin typeface="Dax Pro" panose="020B0504030101020102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Samamoodi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ka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Kliinikumi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DAX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fondis</a:t>
            </a:r>
            <a:endParaRPr lang="en-GB" sz="2400" dirty="0">
              <a:solidFill>
                <a:srgbClr val="001A72"/>
              </a:solidFill>
              <a:latin typeface="Dax Pro" panose="020B0504030101020102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Ja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kui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sa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pole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kindel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, et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seda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näitav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arvuti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toetab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neid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,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siis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kasuta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ARIALi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GB" sz="2400" dirty="0">
                <a:solidFill>
                  <a:srgbClr val="001A72"/>
                </a:solidFill>
                <a:effectLst/>
                <a:latin typeface="Dax Pro" panose="020B0504030101020102" pitchFamily="34" charset="0"/>
              </a:rPr>
              <a:t>See slaid on </a:t>
            </a:r>
            <a:r>
              <a:rPr lang="en-GB" sz="2400" dirty="0" err="1">
                <a:solidFill>
                  <a:srgbClr val="001A72"/>
                </a:solidFill>
                <a:effectLst/>
                <a:latin typeface="Dax Pro" panose="020B0504030101020102" pitchFamily="34" charset="0"/>
              </a:rPr>
              <a:t>näiteks</a:t>
            </a:r>
            <a:r>
              <a:rPr lang="en-GB" sz="2400" dirty="0">
                <a:solidFill>
                  <a:srgbClr val="001A72"/>
                </a:solidFill>
                <a:effectLst/>
                <a:latin typeface="Dax Pro" panose="020B0504030101020102" pitchFamily="34" charset="0"/>
              </a:rPr>
              <a:t> Dax Regular </a:t>
            </a:r>
            <a:r>
              <a:rPr lang="en-GB" sz="2400" dirty="0" err="1">
                <a:solidFill>
                  <a:srgbClr val="001A72"/>
                </a:solidFill>
                <a:effectLst/>
                <a:latin typeface="Dax Pro" panose="020B0504030101020102" pitchFamily="34" charset="0"/>
              </a:rPr>
              <a:t>šrif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tis</a:t>
            </a:r>
            <a:endParaRPr lang="en-GB" sz="2400" dirty="0">
              <a:solidFill>
                <a:srgbClr val="001A72"/>
              </a:solidFill>
              <a:latin typeface="Dax Pro" panose="020B0504030101020102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sz="2400" dirty="0" err="1">
                <a:solidFill>
                  <a:srgbClr val="001A72"/>
                </a:solidFill>
                <a:effectLst/>
                <a:latin typeface="Dax Pro" panose="020B0504030101020102" pitchFamily="34" charset="0"/>
              </a:rPr>
              <a:t>Läbisegi</a:t>
            </a:r>
            <a:r>
              <a:rPr lang="en-GB" sz="2400" dirty="0">
                <a:solidFill>
                  <a:srgbClr val="001A72"/>
                </a:solidFill>
                <a:effectLst/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palun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ära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kasuta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fonte</a:t>
            </a:r>
            <a:r>
              <a:rPr lang="en-GB" sz="2400" dirty="0">
                <a:solidFill>
                  <a:srgbClr val="001A72"/>
                </a:solidFill>
                <a:latin typeface="Dax Pro" panose="020B0504030101020102" pitchFamily="34" charset="0"/>
              </a:rPr>
              <a:t> – vali </a:t>
            </a:r>
            <a:r>
              <a:rPr lang="en-GB" sz="2400" dirty="0" err="1">
                <a:solidFill>
                  <a:srgbClr val="001A72"/>
                </a:solidFill>
                <a:latin typeface="Dax Pro" panose="020B0504030101020102" pitchFamily="34" charset="0"/>
              </a:rPr>
              <a:t>üks</a:t>
            </a:r>
            <a:endParaRPr lang="en-GB" sz="2400" dirty="0">
              <a:solidFill>
                <a:srgbClr val="001A72"/>
              </a:solidFill>
              <a:effectLst/>
              <a:latin typeface="Dax Pro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347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E51-2477-564D-8D9D-7A3C1E4D0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Muutke pealkirja laadi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EE7D3-69F5-A548-9AD8-F1A7BD676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59B02A-CB28-2C4D-AA04-39356DEDED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B3474-66D7-5343-A4DA-0DA0B1722B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1AF206-5D73-2F4B-9920-18729D98F3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3024B7-491B-1042-A6BE-F176F889E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 smtClean="0"/>
              <a:t>4.11.2025</a:t>
            </a:r>
            <a:endParaRPr lang="en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7C640-13FC-514C-903F-D19E6AC59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smtClean="0"/>
              <a:t>Tkahre prostatavähi mol testimine</a:t>
            </a:r>
            <a:endParaRPr lang="en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4E6593-79DE-5547-AE0D-490BBB029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E0EC6-8B39-184C-8801-87C1B88E5AD7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45773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9527BD-41C9-4B4D-05BE-482332FE1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0893"/>
            <a:ext cx="12192000" cy="611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4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64AB867A-9C6E-E7BA-30E4-FF0CCE3F5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B7963C4-025A-6E63-0EB5-D7428F556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24940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6" r:id="rId4"/>
    <p:sldLayoutId id="2147483657" r:id="rId5"/>
    <p:sldLayoutId id="2147483658" r:id="rId6"/>
    <p:sldLayoutId id="2147483659" r:id="rId7"/>
    <p:sldLayoutId id="214748366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baseline="0">
          <a:solidFill>
            <a:srgbClr val="12206F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2206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2206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2206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2206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2206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91D52E53-2658-4BBA-81DB-94198D6A96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351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doi.org/10.3390/cancers17071056" TargetMode="Externa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1DA3C-D42B-995C-1F56-5D1005276C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50" y="3767959"/>
            <a:ext cx="10631488" cy="2823341"/>
          </a:xfrm>
        </p:spPr>
        <p:txBody>
          <a:bodyPr/>
          <a:lstStyle/>
          <a:p>
            <a:r>
              <a:rPr lang="et-EE" dirty="0" smtClean="0"/>
              <a:t>Tiina Kahre MD, PhD</a:t>
            </a:r>
          </a:p>
          <a:p>
            <a:r>
              <a:rPr lang="et-EE" dirty="0" smtClean="0"/>
              <a:t>Kaasprofessor, TÜ KMI</a:t>
            </a:r>
          </a:p>
          <a:p>
            <a:r>
              <a:rPr lang="et-EE" dirty="0" smtClean="0"/>
              <a:t>Laboratoorse geneetika osakonna juhataja </a:t>
            </a:r>
          </a:p>
          <a:p>
            <a:r>
              <a:rPr lang="et-EE" dirty="0" smtClean="0"/>
              <a:t>Geneetika ja personaalmeditsiini kliinik</a:t>
            </a:r>
          </a:p>
          <a:p>
            <a:r>
              <a:rPr lang="et-EE" dirty="0" smtClean="0"/>
              <a:t>TÜ Kliinikum</a:t>
            </a:r>
            <a:endParaRPr lang="et-E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4561D7-FDA9-3E43-D6A5-06AE62785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8350" y="609600"/>
            <a:ext cx="7240588" cy="2795752"/>
          </a:xfrm>
        </p:spPr>
        <p:txBody>
          <a:bodyPr>
            <a:normAutofit/>
          </a:bodyPr>
          <a:lstStyle/>
          <a:p>
            <a:r>
              <a:rPr lang="et-EE" dirty="0" smtClean="0"/>
              <a:t>Rinnavähi personaliseeritud sõeluuring: polügeense riskiskoori määramine Labori vaates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556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067097" cy="1325563"/>
          </a:xfrm>
        </p:spPr>
        <p:txBody>
          <a:bodyPr/>
          <a:lstStyle/>
          <a:p>
            <a:r>
              <a:rPr lang="et-EE" dirty="0" smtClean="0"/>
              <a:t>Kuidas naine teenusesse jõuab? </a:t>
            </a:r>
            <a:endParaRPr lang="et-EE" dirty="0"/>
          </a:p>
        </p:txBody>
      </p:sp>
      <p:pic>
        <p:nvPicPr>
          <p:cNvPr id="4" name="Pil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424" y="19214"/>
            <a:ext cx="4871838" cy="68387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2222938"/>
            <a:ext cx="616034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 smtClean="0"/>
              <a:t>Vähisõeluuringute register koostab nimekirja ja saadab TIS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 smtClean="0"/>
              <a:t>Personaalmeditsiini taristu loob naistele kutse-saatekirja,</a:t>
            </a:r>
          </a:p>
          <a:p>
            <a:r>
              <a:rPr lang="et-EE" dirty="0" smtClean="0"/>
              <a:t>mis on nähtav Terviseportaalis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 smtClean="0"/>
              <a:t>Kutse – ka e-posti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 smtClean="0"/>
              <a:t>Terviseportaalis on teenuse edasised selgitused ja info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 smtClean="0"/>
              <a:t>Naine allkirjastab tahteavalduse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 smtClean="0"/>
              <a:t>Nõustub teenusega ja annab nõusoleku kontrollida</a:t>
            </a:r>
          </a:p>
          <a:p>
            <a:r>
              <a:rPr lang="et-EE" dirty="0" smtClean="0"/>
              <a:t> kas ta on geenidoonor</a:t>
            </a:r>
            <a:r>
              <a:rPr lang="et-EE" dirty="0" smtClean="0">
                <a:sym typeface="Symbol" panose="05050102010706020507" pitchFamily="18" charset="2"/>
              </a:rPr>
              <a:t> </a:t>
            </a:r>
            <a:r>
              <a:rPr lang="et-EE" dirty="0" smtClean="0"/>
              <a:t>Kui pole, saab saatekirja verevõtuks</a:t>
            </a:r>
          </a:p>
          <a:p>
            <a:r>
              <a:rPr lang="et-EE" dirty="0" smtClean="0"/>
              <a:t>  </a:t>
            </a:r>
            <a:endParaRPr lang="et-EE" dirty="0"/>
          </a:p>
        </p:txBody>
      </p:sp>
      <p:sp>
        <p:nvSpPr>
          <p:cNvPr id="6" name="TextBox 5"/>
          <p:cNvSpPr txBox="1"/>
          <p:nvPr/>
        </p:nvSpPr>
        <p:spPr>
          <a:xfrm>
            <a:off x="567559" y="6227379"/>
            <a:ext cx="357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Krista Kruuv-Käo slaid Tervisekassast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1304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 kohatäide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t-EE" sz="4000" dirty="0" smtClean="0"/>
              <a:t>Planeeritav teenus </a:t>
            </a:r>
            <a:endParaRPr lang="et-EE" sz="4000" dirty="0"/>
          </a:p>
        </p:txBody>
      </p:sp>
      <p:sp>
        <p:nvSpPr>
          <p:cNvPr id="3" name="Teksti kohatäide 2"/>
          <p:cNvSpPr>
            <a:spLocks noGrp="1"/>
          </p:cNvSpPr>
          <p:nvPr>
            <p:ph type="body" sz="quarter" idx="11"/>
          </p:nvPr>
        </p:nvSpPr>
        <p:spPr>
          <a:xfrm>
            <a:off x="788342" y="1521372"/>
            <a:ext cx="10688637" cy="4453759"/>
          </a:xfrm>
        </p:spPr>
        <p:txBody>
          <a:bodyPr>
            <a:normAutofit lnSpcReduction="10000"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t-EE" dirty="0"/>
              <a:t> </a:t>
            </a:r>
            <a:r>
              <a:rPr lang="et-EE" dirty="0" smtClean="0"/>
              <a:t>Verevõtu laborid</a:t>
            </a:r>
          </a:p>
          <a:p>
            <a:r>
              <a:rPr lang="et-EE" dirty="0" smtClean="0"/>
              <a:t>a) TÜK, PERH</a:t>
            </a:r>
            <a:r>
              <a:rPr lang="et-EE" dirty="0"/>
              <a:t>, Pärnu, </a:t>
            </a:r>
            <a:r>
              <a:rPr lang="et-EE" dirty="0" smtClean="0"/>
              <a:t>Kuressaare, </a:t>
            </a:r>
            <a:r>
              <a:rPr lang="et-EE" dirty="0"/>
              <a:t>Ida-Viru Keskhaigla, Rakvere, Narva, Viljandi </a:t>
            </a:r>
          </a:p>
          <a:p>
            <a:r>
              <a:rPr lang="et-EE" dirty="0"/>
              <a:t>b) Paide, Rapla ja </a:t>
            </a:r>
            <a:r>
              <a:rPr lang="et-EE" dirty="0" smtClean="0"/>
              <a:t>Läänemaa ja Hiiumaa </a:t>
            </a:r>
            <a:r>
              <a:rPr lang="et-EE" dirty="0"/>
              <a:t>saavad ühineda läbi oma partnerhaigla </a:t>
            </a:r>
            <a:r>
              <a:rPr lang="et-EE" dirty="0" err="1"/>
              <a:t>PERHi</a:t>
            </a:r>
            <a:r>
              <a:rPr lang="et-EE" dirty="0"/>
              <a:t>. </a:t>
            </a:r>
            <a:endParaRPr lang="et-EE" dirty="0" smtClean="0"/>
          </a:p>
          <a:p>
            <a:r>
              <a:rPr lang="et-EE" dirty="0" smtClean="0"/>
              <a:t>c</a:t>
            </a:r>
            <a:r>
              <a:rPr lang="et-EE" dirty="0"/>
              <a:t>) Valga, Põlva ja Lõuna-Eesti saadavad vered Tartusse </a:t>
            </a:r>
            <a:r>
              <a:rPr lang="et-EE" dirty="0" err="1" smtClean="0"/>
              <a:t>TÜKi</a:t>
            </a:r>
            <a:endParaRPr lang="et-E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Kohtumised koos </a:t>
            </a:r>
            <a:r>
              <a:rPr lang="et-EE" dirty="0" err="1" smtClean="0"/>
              <a:t>TerK</a:t>
            </a:r>
            <a:r>
              <a:rPr lang="et-EE" dirty="0" smtClean="0"/>
              <a:t> esindajaga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Infomaterjalid saadetakse </a:t>
            </a:r>
            <a:r>
              <a:rPr lang="et-EE" dirty="0" err="1" smtClean="0"/>
              <a:t>TerKi</a:t>
            </a:r>
            <a:r>
              <a:rPr lang="et-EE" dirty="0" smtClean="0"/>
              <a:t> poolt </a:t>
            </a:r>
          </a:p>
          <a:p>
            <a:r>
              <a:rPr lang="et-EE" dirty="0" smtClean="0"/>
              <a:t> </a:t>
            </a:r>
            <a:endParaRPr lang="et-EE" dirty="0"/>
          </a:p>
          <a:p>
            <a:r>
              <a:rPr lang="et-EE" dirty="0"/>
              <a:t> 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6922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 kohatäide 1"/>
          <p:cNvSpPr>
            <a:spLocks noGrp="1"/>
          </p:cNvSpPr>
          <p:nvPr>
            <p:ph type="body" sz="quarter" idx="10"/>
          </p:nvPr>
        </p:nvSpPr>
        <p:spPr>
          <a:xfrm>
            <a:off x="733162" y="309180"/>
            <a:ext cx="10688638" cy="1159434"/>
          </a:xfrm>
        </p:spPr>
        <p:txBody>
          <a:bodyPr>
            <a:normAutofit/>
          </a:bodyPr>
          <a:lstStyle/>
          <a:p>
            <a:r>
              <a:rPr lang="et-EE" sz="4000" dirty="0" smtClean="0"/>
              <a:t>Erinevused võrreldes eelneva uuringuga  </a:t>
            </a:r>
            <a:endParaRPr lang="et-EE" sz="4000" dirty="0"/>
          </a:p>
        </p:txBody>
      </p:sp>
      <p:sp>
        <p:nvSpPr>
          <p:cNvPr id="3" name="Teksti kohatäide 2"/>
          <p:cNvSpPr>
            <a:spLocks noGrp="1"/>
          </p:cNvSpPr>
          <p:nvPr>
            <p:ph type="body" sz="quarter" idx="11"/>
          </p:nvPr>
        </p:nvSpPr>
        <p:spPr>
          <a:xfrm>
            <a:off x="788343" y="1057523"/>
            <a:ext cx="11327457" cy="487031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Ei toimu </a:t>
            </a:r>
          </a:p>
          <a:p>
            <a:pPr marL="1143000" lvl="1" indent="-457200"/>
            <a:r>
              <a:rPr lang="et-EE" dirty="0" smtClean="0"/>
              <a:t>nõustamist enne verevõttu st enne </a:t>
            </a:r>
            <a:r>
              <a:rPr lang="et-EE" dirty="0" err="1" smtClean="0"/>
              <a:t>genotüpiseerimist</a:t>
            </a:r>
            <a:endParaRPr lang="et-EE" dirty="0" smtClean="0"/>
          </a:p>
          <a:p>
            <a:pPr marL="1143000" lvl="1" indent="-457200"/>
            <a:r>
              <a:rPr lang="et-EE" dirty="0" smtClean="0"/>
              <a:t>kõigile perekondliku vähiriski hindamist </a:t>
            </a:r>
          </a:p>
          <a:p>
            <a:pPr marL="1600200" lvl="2" indent="-457200"/>
            <a:r>
              <a:rPr lang="et-EE" dirty="0" smtClean="0"/>
              <a:t>Geneetiku konsultatsioonile saatmine on valikuline</a:t>
            </a:r>
          </a:p>
          <a:p>
            <a:pPr marL="1600200" lvl="2" indent="-457200"/>
            <a:r>
              <a:rPr lang="et-EE" dirty="0" smtClean="0"/>
              <a:t>monogeensete vähiriski tõstvate muutuste määramine on valikuline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Laboris: </a:t>
            </a:r>
            <a:r>
              <a:rPr lang="et-EE" dirty="0" err="1" smtClean="0"/>
              <a:t>genotüpiseerimine</a:t>
            </a:r>
            <a:r>
              <a:rPr lang="et-EE" dirty="0" smtClean="0"/>
              <a:t> toimub teisel kiibil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/>
              <a:t>PRS arvutusmudel asub riiklikul taristul </a:t>
            </a:r>
          </a:p>
          <a:p>
            <a:pPr marL="1143000" lvl="1" indent="-457200"/>
            <a:r>
              <a:rPr lang="et-EE" dirty="0" err="1" smtClean="0"/>
              <a:t>Permed</a:t>
            </a:r>
            <a:r>
              <a:rPr lang="et-EE" dirty="0" smtClean="0"/>
              <a:t> halduskomponenti saadetakse ainult arvutuseks vajalik geeniandmestik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Vastused Terviseportaalis </a:t>
            </a:r>
            <a:endParaRPr lang="et-EE" dirty="0"/>
          </a:p>
          <a:p>
            <a:pPr marL="1143000" lvl="1" indent="-457200"/>
            <a:r>
              <a:rPr lang="et-EE" dirty="0" smtClean="0"/>
              <a:t>Digitaalne saatekiri </a:t>
            </a:r>
            <a:r>
              <a:rPr lang="et-EE" dirty="0" err="1" smtClean="0"/>
              <a:t>mammograafiasse</a:t>
            </a:r>
            <a:endParaRPr lang="et-EE" dirty="0" smtClean="0"/>
          </a:p>
          <a:p>
            <a:pPr marL="1143000" lvl="1" indent="-457200"/>
            <a:r>
              <a:rPr lang="et-EE" dirty="0" err="1" smtClean="0"/>
              <a:t>Mammograafia</a:t>
            </a:r>
            <a:r>
              <a:rPr lang="et-EE" dirty="0" smtClean="0"/>
              <a:t> kutse 30 päeva jooksul </a:t>
            </a:r>
          </a:p>
          <a:p>
            <a:pPr marL="1143000" lvl="1" indent="-457200"/>
            <a:r>
              <a:rPr lang="et-EE" dirty="0" smtClean="0"/>
              <a:t>Edaspidi kutse </a:t>
            </a:r>
            <a:r>
              <a:rPr lang="et-EE" dirty="0" err="1" smtClean="0"/>
              <a:t>mammograafiasse</a:t>
            </a:r>
            <a:r>
              <a:rPr lang="et-EE" dirty="0" smtClean="0"/>
              <a:t> iga 2 aasta järel</a:t>
            </a:r>
          </a:p>
        </p:txBody>
      </p:sp>
    </p:spTree>
    <p:extLst>
      <p:ext uri="{BB962C8B-B14F-4D97-AF65-F5344CB8AC3E}">
        <p14:creationId xmlns:p14="http://schemas.microsoft.com/office/powerpoint/2010/main" val="29829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 kohatäid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sz="4000" dirty="0" smtClean="0"/>
              <a:t>Nõustamine</a:t>
            </a:r>
            <a:endParaRPr lang="et-EE" sz="4000" dirty="0"/>
          </a:p>
          <a:p>
            <a:endParaRPr lang="et-EE" dirty="0"/>
          </a:p>
        </p:txBody>
      </p:sp>
      <p:sp>
        <p:nvSpPr>
          <p:cNvPr id="3" name="Teksti kohatäide 2"/>
          <p:cNvSpPr>
            <a:spLocks noGrp="1"/>
          </p:cNvSpPr>
          <p:nvPr>
            <p:ph type="body" sz="quarter" idx="11"/>
          </p:nvPr>
        </p:nvSpPr>
        <p:spPr>
          <a:xfrm>
            <a:off x="788342" y="1870635"/>
            <a:ext cx="10688637" cy="34575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/>
              <a:t>soovi korral lähimas rinnakabinetis kohapeal või </a:t>
            </a:r>
            <a:r>
              <a:rPr lang="et-EE" dirty="0" err="1" smtClean="0"/>
              <a:t>kaugvastuvõtuna</a:t>
            </a:r>
            <a:endParaRPr lang="et-E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Nõustamist pakkuvad rinnakabinetid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TÜK, PERH, ITK, Viljandi, IVKH, Pärnu, Rakvere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56260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 kohatäide 1"/>
          <p:cNvSpPr>
            <a:spLocks noGrp="1"/>
          </p:cNvSpPr>
          <p:nvPr>
            <p:ph type="body" sz="quarter" idx="10"/>
          </p:nvPr>
        </p:nvSpPr>
        <p:spPr>
          <a:xfrm>
            <a:off x="788342" y="134007"/>
            <a:ext cx="3996492" cy="1736628"/>
          </a:xfrm>
        </p:spPr>
        <p:txBody>
          <a:bodyPr/>
          <a:lstStyle/>
          <a:p>
            <a:r>
              <a:rPr lang="et-EE" b="1" dirty="0" smtClean="0"/>
              <a:t>VASTUSE FORMAADID </a:t>
            </a:r>
            <a:endParaRPr lang="et-EE" b="1" dirty="0"/>
          </a:p>
        </p:txBody>
      </p:sp>
      <p:pic>
        <p:nvPicPr>
          <p:cNvPr id="4" name="Pil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014" y="134008"/>
            <a:ext cx="7538724" cy="5833240"/>
          </a:xfrm>
          <a:prstGeom prst="rect">
            <a:avLst/>
          </a:prstGeom>
        </p:spPr>
      </p:pic>
      <p:sp>
        <p:nvSpPr>
          <p:cNvPr id="3" name="Teksti kohatäide 2"/>
          <p:cNvSpPr>
            <a:spLocks noGrp="1"/>
          </p:cNvSpPr>
          <p:nvPr>
            <p:ph type="body" sz="quarter" idx="11"/>
          </p:nvPr>
        </p:nvSpPr>
        <p:spPr>
          <a:xfrm>
            <a:off x="307427" y="1387365"/>
            <a:ext cx="4201511" cy="470305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2 astmeline hinnang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b="1" dirty="0" smtClean="0"/>
              <a:t>Tavapärane </a:t>
            </a:r>
            <a:r>
              <a:rPr lang="et-EE" dirty="0" err="1" smtClean="0"/>
              <a:t>mammograafiasse</a:t>
            </a:r>
            <a:r>
              <a:rPr lang="et-EE" dirty="0" smtClean="0"/>
              <a:t> 50a.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b="1" dirty="0" smtClean="0"/>
              <a:t>Mõõdukalt kõrgenenud </a:t>
            </a:r>
            <a:r>
              <a:rPr lang="et-EE" dirty="0" err="1" smtClean="0"/>
              <a:t>Mammograafiasse</a:t>
            </a:r>
            <a:r>
              <a:rPr lang="et-EE" dirty="0" smtClean="0"/>
              <a:t> 40a.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Raporteeritakse </a:t>
            </a:r>
          </a:p>
          <a:p>
            <a:pPr marL="1143000" lvl="1" indent="-457200"/>
            <a:r>
              <a:rPr lang="et-EE" dirty="0" smtClean="0"/>
              <a:t>haigestumise risk 10 aasta jooksul</a:t>
            </a:r>
          </a:p>
          <a:p>
            <a:pPr marL="1143000" lvl="1" indent="-457200"/>
            <a:r>
              <a:rPr lang="et-EE" dirty="0" smtClean="0"/>
              <a:t>z-skoor 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1190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 kohatäid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Pil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911" y="244366"/>
            <a:ext cx="8104704" cy="566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5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/>
          <p:cNvSpPr>
            <a:spLocks noGrp="1"/>
          </p:cNvSpPr>
          <p:nvPr>
            <p:ph type="title"/>
          </p:nvPr>
        </p:nvSpPr>
        <p:spPr>
          <a:xfrm>
            <a:off x="437322" y="479425"/>
            <a:ext cx="4508389" cy="2995295"/>
          </a:xfrm>
        </p:spPr>
        <p:txBody>
          <a:bodyPr>
            <a:normAutofit fontScale="90000"/>
          </a:bodyPr>
          <a:lstStyle/>
          <a:p>
            <a:r>
              <a:rPr lang="et-EE" dirty="0" smtClean="0"/>
              <a:t>Näidisvastus terviseportaalis</a:t>
            </a:r>
            <a:br>
              <a:rPr lang="et-EE" dirty="0" smtClean="0"/>
            </a:br>
            <a:r>
              <a:rPr lang="et-EE" dirty="0" smtClean="0"/>
              <a:t>Kavandatavas</a:t>
            </a:r>
            <a:br>
              <a:rPr lang="et-EE" dirty="0" smtClean="0"/>
            </a:br>
            <a:r>
              <a:rPr lang="et-EE" dirty="0" smtClean="0"/>
              <a:t>teenuses</a:t>
            </a:r>
            <a:endParaRPr lang="et-EE" dirty="0"/>
          </a:p>
        </p:txBody>
      </p:sp>
      <p:pic>
        <p:nvPicPr>
          <p:cNvPr id="7" name="Pil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095" y="0"/>
            <a:ext cx="5296352" cy="671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5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 kohatäide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t-EE" dirty="0" smtClean="0"/>
              <a:t>Tänan PRS teostatavuse uuringus osalenud kolleege ja naisi!</a:t>
            </a:r>
          </a:p>
          <a:p>
            <a:r>
              <a:rPr lang="et-EE" dirty="0" smtClean="0"/>
              <a:t>Tänan TÜK GPMK kolleege laborist, personaalmeditsiini ja kliinilisest osakonnast! </a:t>
            </a:r>
          </a:p>
          <a:p>
            <a:r>
              <a:rPr lang="et-EE" dirty="0" smtClean="0"/>
              <a:t>Tänan Tervisekassat ja </a:t>
            </a:r>
            <a:r>
              <a:rPr lang="et-EE" dirty="0" err="1" smtClean="0"/>
              <a:t>TEHIKut</a:t>
            </a:r>
            <a:r>
              <a:rPr lang="et-EE" dirty="0" smtClean="0"/>
              <a:t>!</a:t>
            </a:r>
          </a:p>
          <a:p>
            <a:endParaRPr lang="et-EE" dirty="0"/>
          </a:p>
          <a:p>
            <a:r>
              <a:rPr lang="et-EE" dirty="0" smtClean="0"/>
              <a:t>Oodatud on küsimused! </a:t>
            </a:r>
          </a:p>
          <a:p>
            <a:endParaRPr lang="et-EE" dirty="0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smtClean="0"/>
              <a:t>Tänan tähelepanu eest!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408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3ECE41-FB91-3B33-8659-3197BF2E3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6EC0EF-A8D5-3CB5-51DF-FFD5FFADB2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1D00F0-F2D9-4FE3-2C00-2986F4BF7D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68E403-7917-410E-632F-4153629D4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887" y="5064708"/>
            <a:ext cx="7464080" cy="60930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t-EE" sz="2800"/>
              <a:t>Z skoor, standardhälbe ühikud ja protsentiilid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D020B1-7122-5056-B176-959AD3FEA1B9}"/>
              </a:ext>
            </a:extLst>
          </p:cNvPr>
          <p:cNvSpPr txBox="1"/>
          <p:nvPr/>
        </p:nvSpPr>
        <p:spPr>
          <a:xfrm>
            <a:off x="2877312" y="65471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AC7DDE6-BCE4-99AD-12EF-503B2C823C33}"/>
              </a:ext>
            </a:extLst>
          </p:cNvPr>
          <p:cNvSpPr/>
          <p:nvPr/>
        </p:nvSpPr>
        <p:spPr>
          <a:xfrm>
            <a:off x="9051478" y="3433801"/>
            <a:ext cx="2659055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lt"/>
                <a:cs typeface="+mn-lt"/>
              </a:rPr>
              <a:t>https://www.studysmarter.co.uk/explanations/math/statistics/normal-distribution-percentile/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A25C5E-3687-DB4B-2A26-C4F140E1C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52E53-2658-4BBA-81DB-94198D6A968E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40BAD2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40BAD2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E226DA-E2CA-7EE6-4B48-A18A65D71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638" y="110169"/>
            <a:ext cx="7841985" cy="517916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AE49FC3-B47B-E6FF-918E-ED53A0E0F727}"/>
              </a:ext>
            </a:extLst>
          </p:cNvPr>
          <p:cNvCxnSpPr/>
          <p:nvPr/>
        </p:nvCxnSpPr>
        <p:spPr>
          <a:xfrm>
            <a:off x="5699629" y="303942"/>
            <a:ext cx="757629" cy="95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48A2274-0942-7A69-FADE-DEB837D8E7C0}"/>
              </a:ext>
            </a:extLst>
          </p:cNvPr>
          <p:cNvSpPr txBox="1"/>
          <p:nvPr/>
        </p:nvSpPr>
        <p:spPr>
          <a:xfrm>
            <a:off x="6811731" y="1271436"/>
            <a:ext cx="678872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Z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skoor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7B238C-8CDF-589A-F5DA-8BED93AA440C}"/>
              </a:ext>
            </a:extLst>
          </p:cNvPr>
          <p:cNvSpPr txBox="1"/>
          <p:nvPr/>
        </p:nvSpPr>
        <p:spPr>
          <a:xfrm>
            <a:off x="6548495" y="3429000"/>
            <a:ext cx="942108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Protsentiilid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48497" y="303942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N. Tõnissoni slaid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785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 kohatäide 1"/>
          <p:cNvSpPr>
            <a:spLocks noGrp="1"/>
          </p:cNvSpPr>
          <p:nvPr>
            <p:ph type="body" sz="quarter" idx="12"/>
          </p:nvPr>
        </p:nvSpPr>
        <p:spPr>
          <a:xfrm>
            <a:off x="768350" y="1836683"/>
            <a:ext cx="10631488" cy="475461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Geneetilised riskid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t-EE" dirty="0" err="1" smtClean="0"/>
              <a:t>Monogeenne</a:t>
            </a:r>
            <a:r>
              <a:rPr lang="et-EE" dirty="0" smtClean="0"/>
              <a:t> vs polügeenne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Toimunud teostatavuse uuringust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smtClean="0"/>
              <a:t>Plaanitavast RV PRS teenusest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t-EE" dirty="0" smtClean="0"/>
              <a:t>PRS tööprotsess</a:t>
            </a:r>
          </a:p>
          <a:p>
            <a:endParaRPr lang="et-EE" dirty="0"/>
          </a:p>
        </p:txBody>
      </p:sp>
      <p:sp>
        <p:nvSpPr>
          <p:cNvPr id="3" name="Teksti kohatäide 2"/>
          <p:cNvSpPr>
            <a:spLocks noGrp="1"/>
          </p:cNvSpPr>
          <p:nvPr>
            <p:ph type="body" sz="quarter" idx="13"/>
          </p:nvPr>
        </p:nvSpPr>
        <p:spPr>
          <a:xfrm>
            <a:off x="768350" y="609601"/>
            <a:ext cx="7240588" cy="911772"/>
          </a:xfrm>
        </p:spPr>
        <p:txBody>
          <a:bodyPr/>
          <a:lstStyle/>
          <a:p>
            <a:r>
              <a:rPr lang="et-EE" dirty="0" smtClean="0"/>
              <a:t>Sisukord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0432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38CA6-E887-BF5A-2D17-70A97B89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63A943-C7EA-6359-4BED-AB4A22258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 smtClean="0"/>
              <a:t>4.11.2025</a:t>
            </a:r>
            <a:endParaRPr lang="et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40D965-AE80-7B75-F577-6095D18EC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Tkahre prostatavähi mol testimine</a:t>
            </a:r>
            <a:endParaRPr lang="et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4D3A17-4892-3D5D-F8E0-C50CAB0E4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7102-4C9F-4DC6-AB8C-EA95D87AD123}" type="slidenum">
              <a:rPr lang="et-EE" smtClean="0"/>
              <a:t>3</a:t>
            </a:fld>
            <a:endParaRPr lang="et-E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59AECF-BFE0-A523-822B-21B8FEF5AF93}"/>
              </a:ext>
            </a:extLst>
          </p:cNvPr>
          <p:cNvSpPr txBox="1"/>
          <p:nvPr/>
        </p:nvSpPr>
        <p:spPr>
          <a:xfrm>
            <a:off x="152054" y="44011"/>
            <a:ext cx="1205552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t-EE" sz="3200" dirty="0" smtClean="0">
                <a:solidFill>
                  <a:srgbClr val="0070C0"/>
                </a:solidFill>
              </a:rPr>
              <a:t>Suhtelised riskid </a:t>
            </a:r>
            <a:r>
              <a:rPr lang="et-EE" sz="3200" dirty="0">
                <a:solidFill>
                  <a:srgbClr val="0070C0"/>
                </a:solidFill>
              </a:rPr>
              <a:t>rinnavähi eelsoodumusega seotud geenides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81ED21-664A-04CA-4A1B-ADE0C64B03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06" t="11144" r="24634" b="32737"/>
          <a:stretch/>
        </p:blipFill>
        <p:spPr>
          <a:xfrm>
            <a:off x="136477" y="628786"/>
            <a:ext cx="12071100" cy="60718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0857B6-7971-E451-38DC-3D02E502FCB4}"/>
              </a:ext>
            </a:extLst>
          </p:cNvPr>
          <p:cNvSpPr txBox="1"/>
          <p:nvPr/>
        </p:nvSpPr>
        <p:spPr>
          <a:xfrm>
            <a:off x="7710984" y="6146795"/>
            <a:ext cx="3794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0" i="1" dirty="0">
                <a:solidFill>
                  <a:srgbClr val="222222"/>
                </a:solidFill>
                <a:effectLst/>
                <a:latin typeface="-apple-system"/>
              </a:rPr>
              <a:t>Other BC genes- </a:t>
            </a:r>
            <a:r>
              <a:rPr lang="et-EE" b="0" i="0" dirty="0">
                <a:solidFill>
                  <a:srgbClr val="222222"/>
                </a:solidFill>
                <a:effectLst/>
                <a:latin typeface="-apple-system"/>
              </a:rPr>
              <a:t>rinnavähi geenid;</a:t>
            </a:r>
            <a:r>
              <a:rPr lang="et-EE" dirty="0">
                <a:solidFill>
                  <a:srgbClr val="222222"/>
                </a:solidFill>
                <a:latin typeface="-apple-system"/>
              </a:rPr>
              <a:t>            </a:t>
            </a:r>
            <a:r>
              <a:rPr lang="et-EE" b="0" i="0" dirty="0" smtClean="0">
                <a:solidFill>
                  <a:srgbClr val="222222"/>
                </a:solidFill>
                <a:effectLst/>
                <a:latin typeface="-apple-system"/>
              </a:rPr>
              <a:t>SNP- </a:t>
            </a:r>
            <a:r>
              <a:rPr lang="et-EE" b="0" i="0" dirty="0">
                <a:solidFill>
                  <a:srgbClr val="222222"/>
                </a:solidFill>
                <a:effectLst/>
                <a:latin typeface="-apple-system"/>
              </a:rPr>
              <a:t>ühenukleotiidne polümorfism </a:t>
            </a:r>
            <a:endParaRPr lang="et-EE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753B5CB-C3A1-71BE-8E11-6AD26E8D2AEC}"/>
              </a:ext>
            </a:extLst>
          </p:cNvPr>
          <p:cNvSpPr/>
          <p:nvPr/>
        </p:nvSpPr>
        <p:spPr>
          <a:xfrm>
            <a:off x="5609230" y="3751705"/>
            <a:ext cx="3001370" cy="114415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2F06338-E50D-D442-ADF7-29DCF57E6E0A}"/>
              </a:ext>
            </a:extLst>
          </p:cNvPr>
          <p:cNvSpPr/>
          <p:nvPr/>
        </p:nvSpPr>
        <p:spPr>
          <a:xfrm rot="20751884">
            <a:off x="1425851" y="1483899"/>
            <a:ext cx="5974123" cy="25431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C04F5B-0D49-6AC1-2BFE-1B6959094703}"/>
              </a:ext>
            </a:extLst>
          </p:cNvPr>
          <p:cNvSpPr txBox="1"/>
          <p:nvPr/>
        </p:nvSpPr>
        <p:spPr>
          <a:xfrm>
            <a:off x="0" y="6377447"/>
            <a:ext cx="5770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800" b="0" i="0" dirty="0">
                <a:solidFill>
                  <a:srgbClr val="222222"/>
                </a:solidFill>
                <a:effectLst/>
              </a:rPr>
              <a:t>Turnbull, Sud, Houlston</a:t>
            </a:r>
            <a:r>
              <a:rPr lang="et-EE" b="0" i="0" dirty="0">
                <a:solidFill>
                  <a:srgbClr val="222222"/>
                </a:solidFill>
                <a:effectLst/>
              </a:rPr>
              <a:t>,</a:t>
            </a:r>
            <a:r>
              <a:rPr lang="et-EE" sz="1800" b="0" i="0" dirty="0">
                <a:solidFill>
                  <a:srgbClr val="222222"/>
                </a:solidFill>
                <a:effectLst/>
              </a:rPr>
              <a:t> </a:t>
            </a:r>
            <a:r>
              <a:rPr lang="en-US" sz="1800" b="0" i="1" dirty="0">
                <a:solidFill>
                  <a:srgbClr val="222222"/>
                </a:solidFill>
                <a:effectLst/>
              </a:rPr>
              <a:t>Nat Genet</a:t>
            </a:r>
            <a:r>
              <a:rPr lang="en-US" sz="1800" b="0" i="0" dirty="0">
                <a:solidFill>
                  <a:srgbClr val="222222"/>
                </a:solidFill>
                <a:effectLst/>
              </a:rPr>
              <a:t> </a:t>
            </a:r>
            <a:r>
              <a:rPr lang="en-US" sz="1800" b="1" i="0" dirty="0">
                <a:solidFill>
                  <a:srgbClr val="222222"/>
                </a:solidFill>
                <a:effectLst/>
              </a:rPr>
              <a:t>50</a:t>
            </a:r>
            <a:r>
              <a:rPr lang="en-US" sz="1800" b="0" i="0" dirty="0">
                <a:solidFill>
                  <a:srgbClr val="222222"/>
                </a:solidFill>
                <a:effectLst/>
              </a:rPr>
              <a:t>, 1212–1218 (2018)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-apple-system"/>
              </a:rPr>
              <a:t>.</a:t>
            </a:r>
            <a:r>
              <a:rPr lang="et-EE" sz="1800" b="0" i="0" dirty="0">
                <a:solidFill>
                  <a:srgbClr val="222222"/>
                </a:solidFill>
                <a:effectLst/>
                <a:latin typeface="-apple-system"/>
              </a:rPr>
              <a:t> </a:t>
            </a:r>
            <a:endParaRPr lang="et-EE" sz="1800" dirty="0"/>
          </a:p>
          <a:p>
            <a:endParaRPr lang="et-E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F1143D-C606-35CA-5E4A-9485E954ECA1}"/>
              </a:ext>
            </a:extLst>
          </p:cNvPr>
          <p:cNvSpPr txBox="1"/>
          <p:nvPr/>
        </p:nvSpPr>
        <p:spPr>
          <a:xfrm>
            <a:off x="369802" y="728644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log</a:t>
            </a:r>
          </a:p>
        </p:txBody>
      </p:sp>
      <p:sp>
        <p:nvSpPr>
          <p:cNvPr id="7" name="Ristkülik 6"/>
          <p:cNvSpPr/>
          <p:nvPr/>
        </p:nvSpPr>
        <p:spPr>
          <a:xfrm>
            <a:off x="7295300" y="513611"/>
            <a:ext cx="48967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 smtClean="0"/>
              <a:t>Üldreegel:</a:t>
            </a:r>
            <a:endParaRPr lang="et-EE" dirty="0"/>
          </a:p>
          <a:p>
            <a:r>
              <a:rPr lang="et-EE" b="1" dirty="0"/>
              <a:t>Tugeva mõjuga </a:t>
            </a:r>
            <a:r>
              <a:rPr lang="et-EE" dirty="0"/>
              <a:t>(kõrge suhtelise riskiga) </a:t>
            </a:r>
            <a:r>
              <a:rPr lang="et-EE" b="1" dirty="0"/>
              <a:t>variandid</a:t>
            </a:r>
            <a:r>
              <a:rPr lang="et-EE" dirty="0"/>
              <a:t> on haruldased</a:t>
            </a:r>
          </a:p>
          <a:p>
            <a:r>
              <a:rPr lang="et-EE" b="1" dirty="0"/>
              <a:t>Levinud riskivariandid </a:t>
            </a:r>
            <a:r>
              <a:rPr lang="et-EE" dirty="0"/>
              <a:t>avaldavad </a:t>
            </a:r>
            <a:r>
              <a:rPr lang="et-EE" b="1" dirty="0"/>
              <a:t>igaüks eraldi väga väikest mõju</a:t>
            </a:r>
          </a:p>
        </p:txBody>
      </p:sp>
    </p:spTree>
    <p:extLst>
      <p:ext uri="{BB962C8B-B14F-4D97-AF65-F5344CB8AC3E}">
        <p14:creationId xmlns:p14="http://schemas.microsoft.com/office/powerpoint/2010/main" val="421349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l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0509" y="1823544"/>
            <a:ext cx="2275491" cy="2275491"/>
          </a:xfrm>
          <a:prstGeom prst="rect">
            <a:avLst/>
          </a:prstGeom>
        </p:spPr>
      </p:pic>
      <p:pic>
        <p:nvPicPr>
          <p:cNvPr id="4" name="Pilt 3"/>
          <p:cNvPicPr>
            <a:picLocks noChangeAspect="1"/>
          </p:cNvPicPr>
          <p:nvPr/>
        </p:nvPicPr>
        <p:blipFill rotWithShape="1">
          <a:blip r:embed="rId3"/>
          <a:srcRect l="-1" r="829" b="-402"/>
          <a:stretch/>
        </p:blipFill>
        <p:spPr>
          <a:xfrm>
            <a:off x="3820509" y="3834315"/>
            <a:ext cx="2257098" cy="1620554"/>
          </a:xfrm>
          <a:prstGeom prst="rect">
            <a:avLst/>
          </a:prstGeom>
        </p:spPr>
      </p:pic>
      <p:sp>
        <p:nvSpPr>
          <p:cNvPr id="5" name="Ristkülik 4"/>
          <p:cNvSpPr/>
          <p:nvPr/>
        </p:nvSpPr>
        <p:spPr>
          <a:xfrm>
            <a:off x="3925614" y="1823544"/>
            <a:ext cx="859220" cy="2010771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6" name="Ristkülik 5"/>
          <p:cNvSpPr/>
          <p:nvPr/>
        </p:nvSpPr>
        <p:spPr>
          <a:xfrm>
            <a:off x="527231" y="2580469"/>
            <a:ext cx="388226" cy="24565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Ristkülik 7"/>
          <p:cNvSpPr/>
          <p:nvPr/>
        </p:nvSpPr>
        <p:spPr>
          <a:xfrm>
            <a:off x="4355224" y="1749972"/>
            <a:ext cx="776452" cy="208434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1" name="TextBox 10"/>
          <p:cNvSpPr txBox="1"/>
          <p:nvPr/>
        </p:nvSpPr>
        <p:spPr>
          <a:xfrm>
            <a:off x="566901" y="487857"/>
            <a:ext cx="104780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Rinnavähk maailmas vähi esinemisjuhtudest </a:t>
            </a:r>
            <a:r>
              <a:rPr lang="et-EE" dirty="0" smtClean="0"/>
              <a:t>2. </a:t>
            </a:r>
            <a:r>
              <a:rPr lang="et-EE" dirty="0"/>
              <a:t>kohal </a:t>
            </a:r>
            <a:r>
              <a:rPr lang="et-EE" dirty="0" smtClean="0"/>
              <a:t>(11,6</a:t>
            </a:r>
            <a:r>
              <a:rPr lang="et-EE" dirty="0"/>
              <a:t>% kõigist </a:t>
            </a:r>
            <a:r>
              <a:rPr lang="et-EE" dirty="0" smtClean="0"/>
              <a:t>vähkidest).</a:t>
            </a:r>
            <a:r>
              <a:rPr lang="et-EE" dirty="0"/>
              <a:t/>
            </a:r>
            <a:br>
              <a:rPr lang="et-EE" dirty="0"/>
            </a:br>
            <a:r>
              <a:rPr lang="et-EE" dirty="0"/>
              <a:t>Eestis naistel kõige sagedasem pahaloomuline kasvaja: 2022a. juhtusid 934; 2023a</a:t>
            </a:r>
            <a:r>
              <a:rPr lang="et-EE" dirty="0" smtClean="0"/>
              <a:t>. 877 (vastavalt 20% ja 18%).</a:t>
            </a:r>
            <a:r>
              <a:rPr lang="et-EE" dirty="0"/>
              <a:t/>
            </a:r>
            <a:br>
              <a:rPr lang="et-EE" dirty="0"/>
            </a:br>
            <a:r>
              <a:rPr lang="et-EE" dirty="0" smtClean="0"/>
              <a:t>2018-2022 5. aasta suhteline </a:t>
            </a:r>
            <a:r>
              <a:rPr lang="et-EE" dirty="0" err="1" smtClean="0"/>
              <a:t>elulemus</a:t>
            </a:r>
            <a:r>
              <a:rPr lang="et-EE" dirty="0" smtClean="0"/>
              <a:t> lokaalselt levinud RV puhul  95%, </a:t>
            </a:r>
            <a:r>
              <a:rPr lang="et-EE" dirty="0" err="1" smtClean="0"/>
              <a:t>kaugmetastaaside</a:t>
            </a:r>
            <a:r>
              <a:rPr lang="et-EE" dirty="0" smtClean="0"/>
              <a:t> korral 21%.</a:t>
            </a:r>
            <a:endParaRPr lang="et-EE" dirty="0"/>
          </a:p>
        </p:txBody>
      </p:sp>
      <p:sp>
        <p:nvSpPr>
          <p:cNvPr id="12" name="TextBox 11"/>
          <p:cNvSpPr txBox="1"/>
          <p:nvPr/>
        </p:nvSpPr>
        <p:spPr>
          <a:xfrm>
            <a:off x="350789" y="1544065"/>
            <a:ext cx="35748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Haigestumus </a:t>
            </a:r>
            <a:r>
              <a:rPr lang="et-EE" dirty="0" err="1" smtClean="0"/>
              <a:t>üldpopulatsioonis</a:t>
            </a:r>
            <a:r>
              <a:rPr lang="et-EE" dirty="0" smtClean="0"/>
              <a:t> 10%</a:t>
            </a:r>
          </a:p>
          <a:p>
            <a:r>
              <a:rPr lang="et-EE" dirty="0" smtClean="0"/>
              <a:t>Eestis u 7,5%</a:t>
            </a:r>
            <a:endParaRPr lang="et-EE" dirty="0"/>
          </a:p>
        </p:txBody>
      </p:sp>
      <p:sp>
        <p:nvSpPr>
          <p:cNvPr id="13" name="TextBox 12"/>
          <p:cNvSpPr txBox="1"/>
          <p:nvPr/>
        </p:nvSpPr>
        <p:spPr>
          <a:xfrm>
            <a:off x="1043261" y="2559695"/>
            <a:ext cx="21972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600" dirty="0" smtClean="0"/>
              <a:t>PRS-1 -  kõrgeim 20%</a:t>
            </a:r>
          </a:p>
          <a:p>
            <a:r>
              <a:rPr lang="et-EE" sz="1600" dirty="0" smtClean="0"/>
              <a:t>haigestumus grupis 20%</a:t>
            </a:r>
          </a:p>
        </p:txBody>
      </p:sp>
      <p:sp>
        <p:nvSpPr>
          <p:cNvPr id="14" name="Ristkülik 13"/>
          <p:cNvSpPr/>
          <p:nvPr/>
        </p:nvSpPr>
        <p:spPr>
          <a:xfrm>
            <a:off x="527231" y="3376384"/>
            <a:ext cx="388226" cy="28213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5" name="Ristkülik 14"/>
          <p:cNvSpPr/>
          <p:nvPr/>
        </p:nvSpPr>
        <p:spPr>
          <a:xfrm>
            <a:off x="1261241" y="2792143"/>
            <a:ext cx="914400" cy="999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smtClean="0"/>
              <a:t>PRS seade</a:t>
            </a:r>
            <a:endParaRPr lang="et-EE" dirty="0"/>
          </a:p>
        </p:txBody>
      </p:sp>
      <p:sp>
        <p:nvSpPr>
          <p:cNvPr id="16" name="TextBox 15"/>
          <p:cNvSpPr txBox="1"/>
          <p:nvPr/>
        </p:nvSpPr>
        <p:spPr>
          <a:xfrm>
            <a:off x="1031280" y="3348173"/>
            <a:ext cx="2023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600" dirty="0" smtClean="0"/>
              <a:t>PRS-2 – kõrgeim 20% </a:t>
            </a:r>
          </a:p>
          <a:p>
            <a:r>
              <a:rPr lang="et-EE" sz="1600" dirty="0" smtClean="0"/>
              <a:t>haigestumus 20%</a:t>
            </a:r>
            <a:endParaRPr lang="et-EE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6787569" y="1809291"/>
            <a:ext cx="546207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t-EE" dirty="0"/>
              <a:t>Polügeenne riskiskoor (PRS) võimaldab: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t-EE" dirty="0" smtClean="0"/>
              <a:t>Kitsendada populatsiooni, keda kutsuda skriiningusse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t-EE" dirty="0" smtClean="0"/>
              <a:t>Tuvastada </a:t>
            </a:r>
            <a:r>
              <a:rPr lang="et-EE" dirty="0"/>
              <a:t>kõrgema riskiga naised varem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t-EE" dirty="0"/>
              <a:t>Kutsuda nad varem </a:t>
            </a:r>
            <a:r>
              <a:rPr lang="et-EE" dirty="0" err="1" smtClean="0"/>
              <a:t>mammograafiasse</a:t>
            </a:r>
            <a:endParaRPr lang="et-EE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t-EE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t-EE" dirty="0" smtClean="0"/>
              <a:t>Eesmärk</a:t>
            </a:r>
            <a:r>
              <a:rPr lang="et-EE" dirty="0"/>
              <a:t>: </a:t>
            </a:r>
            <a:endParaRPr lang="et-EE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t-EE" b="1" dirty="0" smtClean="0"/>
              <a:t>avastada </a:t>
            </a:r>
            <a:r>
              <a:rPr lang="et-EE" b="1" dirty="0"/>
              <a:t>rinnavähk varem </a:t>
            </a:r>
            <a:endParaRPr lang="et-EE" b="1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t-EE" b="1" dirty="0" smtClean="0"/>
              <a:t>parandada </a:t>
            </a:r>
            <a:r>
              <a:rPr lang="et-EE" b="1" dirty="0"/>
              <a:t>ravitulemusi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t-EE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t-EE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82712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ealkiri 8"/>
          <p:cNvSpPr>
            <a:spLocks noGrp="1"/>
          </p:cNvSpPr>
          <p:nvPr>
            <p:ph type="title"/>
          </p:nvPr>
        </p:nvSpPr>
        <p:spPr>
          <a:xfrm>
            <a:off x="838546" y="66594"/>
            <a:ext cx="10252841" cy="406239"/>
          </a:xfrm>
        </p:spPr>
        <p:txBody>
          <a:bodyPr>
            <a:normAutofit fontScale="90000"/>
          </a:bodyPr>
          <a:lstStyle/>
          <a:p>
            <a:endParaRPr lang="et-EE" dirty="0"/>
          </a:p>
        </p:txBody>
      </p:sp>
      <p:grpSp>
        <p:nvGrpSpPr>
          <p:cNvPr id="10" name="Group 24">
            <a:extLst>
              <a:ext uri="{FF2B5EF4-FFF2-40B4-BE49-F238E27FC236}">
                <a16:creationId xmlns:a16="http://schemas.microsoft.com/office/drawing/2014/main" id="{F4422A4B-1959-9121-594B-1597367850BC}"/>
              </a:ext>
            </a:extLst>
          </p:cNvPr>
          <p:cNvGrpSpPr/>
          <p:nvPr/>
        </p:nvGrpSpPr>
        <p:grpSpPr>
          <a:xfrm>
            <a:off x="186826" y="1245476"/>
            <a:ext cx="5303313" cy="4154215"/>
            <a:chOff x="689569" y="1871223"/>
            <a:chExt cx="6683489" cy="4367957"/>
          </a:xfrm>
        </p:grpSpPr>
        <p:pic>
          <p:nvPicPr>
            <p:cNvPr id="11" name="Grafik 4" descr="Ein Bild, das Text, Diagramm, Reihe, Steigung enthält.&#10;&#10;Automatisch generierte Beschreibung">
              <a:extLst>
                <a:ext uri="{FF2B5EF4-FFF2-40B4-BE49-F238E27FC236}">
                  <a16:creationId xmlns:a16="http://schemas.microsoft.com/office/drawing/2014/main" id="{01D5F702-11D0-0DB9-CCC1-B5DAFFAC12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1665"/>
            <a:stretch/>
          </p:blipFill>
          <p:spPr>
            <a:xfrm>
              <a:off x="810895" y="2410568"/>
              <a:ext cx="6360314" cy="3599691"/>
            </a:xfrm>
            <a:prstGeom prst="rect">
              <a:avLst/>
            </a:prstGeom>
            <a:noFill/>
            <a:ln cap="flat">
              <a:noFill/>
            </a:ln>
          </p:spPr>
        </p:pic>
        <p:cxnSp>
          <p:nvCxnSpPr>
            <p:cNvPr id="12" name="Gerader Verbinder 12">
              <a:extLst>
                <a:ext uri="{FF2B5EF4-FFF2-40B4-BE49-F238E27FC236}">
                  <a16:creationId xmlns:a16="http://schemas.microsoft.com/office/drawing/2014/main" id="{44CAF3A9-A863-E11D-F2FE-F4A372B06A92}"/>
                </a:ext>
              </a:extLst>
            </p:cNvPr>
            <p:cNvCxnSpPr/>
            <p:nvPr/>
          </p:nvCxnSpPr>
          <p:spPr>
            <a:xfrm>
              <a:off x="1665235" y="3284743"/>
              <a:ext cx="181344" cy="0"/>
            </a:xfrm>
            <a:prstGeom prst="straightConnector1">
              <a:avLst/>
            </a:prstGeom>
            <a:noFill/>
            <a:ln w="38100" cap="flat">
              <a:solidFill>
                <a:srgbClr val="00B050"/>
              </a:solidFill>
              <a:prstDash val="solid"/>
              <a:miter/>
            </a:ln>
          </p:spPr>
        </p:cxnSp>
        <p:cxnSp>
          <p:nvCxnSpPr>
            <p:cNvPr id="13" name="Gerader Verbinder 13">
              <a:extLst>
                <a:ext uri="{FF2B5EF4-FFF2-40B4-BE49-F238E27FC236}">
                  <a16:creationId xmlns:a16="http://schemas.microsoft.com/office/drawing/2014/main" id="{BA58607C-DF34-2C51-D480-DF1786267053}"/>
                </a:ext>
              </a:extLst>
            </p:cNvPr>
            <p:cNvCxnSpPr/>
            <p:nvPr/>
          </p:nvCxnSpPr>
          <p:spPr>
            <a:xfrm>
              <a:off x="1665235" y="3075190"/>
              <a:ext cx="181344" cy="0"/>
            </a:xfrm>
            <a:prstGeom prst="straightConnector1">
              <a:avLst/>
            </a:prstGeom>
            <a:noFill/>
            <a:ln w="38100" cap="flat">
              <a:solidFill>
                <a:srgbClr val="4472C4"/>
              </a:solidFill>
              <a:prstDash val="solid"/>
              <a:miter/>
            </a:ln>
          </p:spPr>
        </p:cxnSp>
        <p:cxnSp>
          <p:nvCxnSpPr>
            <p:cNvPr id="14" name="Gerader Verbinder 14">
              <a:extLst>
                <a:ext uri="{FF2B5EF4-FFF2-40B4-BE49-F238E27FC236}">
                  <a16:creationId xmlns:a16="http://schemas.microsoft.com/office/drawing/2014/main" id="{A6F65BB0-502A-2943-2B87-7EB87173D9F8}"/>
                </a:ext>
              </a:extLst>
            </p:cNvPr>
            <p:cNvCxnSpPr/>
            <p:nvPr/>
          </p:nvCxnSpPr>
          <p:spPr>
            <a:xfrm>
              <a:off x="1665235" y="2865637"/>
              <a:ext cx="181344" cy="0"/>
            </a:xfrm>
            <a:prstGeom prst="straightConnector1">
              <a:avLst/>
            </a:prstGeom>
            <a:noFill/>
            <a:ln w="38100" cap="flat">
              <a:solidFill>
                <a:srgbClr val="ED7D31"/>
              </a:solidFill>
              <a:prstDash val="solid"/>
              <a:miter/>
            </a:ln>
          </p:spPr>
        </p:cxnSp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2E63359C-E1D9-CC26-236C-CECA49FD40F0}"/>
                </a:ext>
              </a:extLst>
            </p:cNvPr>
            <p:cNvSpPr txBox="1">
              <a:spLocks/>
            </p:cNvSpPr>
            <p:nvPr/>
          </p:nvSpPr>
          <p:spPr>
            <a:xfrm>
              <a:off x="1574460" y="2473997"/>
              <a:ext cx="1464532" cy="21458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979460">
                <a:spcBef>
                  <a:spcPts val="1071"/>
                </a:spcBef>
              </a:pPr>
              <a:r>
                <a:rPr lang="et-EE"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Protsentiil</a:t>
              </a:r>
              <a:endParaRPr lang="et-EE" sz="1400">
                <a:latin typeface="Lab Grotesque" pitchFamily="2" charset="0"/>
              </a:endParaRP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65BE8D60-1A56-6CD7-4035-7BD2C94C9C3E}"/>
                </a:ext>
              </a:extLst>
            </p:cNvPr>
            <p:cNvSpPr txBox="1">
              <a:spLocks/>
            </p:cNvSpPr>
            <p:nvPr/>
          </p:nvSpPr>
          <p:spPr>
            <a:xfrm>
              <a:off x="1233466" y="4332781"/>
              <a:ext cx="3467674" cy="20909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979460">
                <a:spcBef>
                  <a:spcPts val="1071"/>
                </a:spcBef>
              </a:pPr>
              <a:r>
                <a:rPr lang="et-EE" sz="1500" kern="1200" dirty="0">
                  <a:solidFill>
                    <a:schemeClr val="tx1"/>
                  </a:solidFill>
                  <a:latin typeface="+mn-lt"/>
                  <a:ea typeface="+mn-lt"/>
                  <a:cs typeface="+mn-lt"/>
                </a:rPr>
                <a:t>50a naiste hinnanguline keskmine </a:t>
              </a:r>
              <a:r>
                <a:rPr lang="et-EE" sz="1500" kern="1200" dirty="0" smtClean="0">
                  <a:solidFill>
                    <a:schemeClr val="tx1"/>
                  </a:solidFill>
                  <a:latin typeface="+mn-lt"/>
                  <a:ea typeface="+mn-lt"/>
                  <a:cs typeface="+mn-lt"/>
                </a:rPr>
                <a:t>riskitase Norras</a:t>
              </a:r>
              <a:endParaRPr lang="et-EE" sz="1500" kern="1200" dirty="0">
                <a:solidFill>
                  <a:schemeClr val="tx1"/>
                </a:solidFill>
                <a:latin typeface="+mn-lt"/>
                <a:ea typeface="+mn-lt"/>
                <a:cs typeface="+mn-lt"/>
              </a:endParaRPr>
            </a:p>
            <a:p>
              <a:pPr algn="l" defTabSz="979460">
                <a:spcBef>
                  <a:spcPts val="1071"/>
                </a:spcBef>
              </a:pPr>
              <a:r>
                <a:rPr lang="et-EE" sz="1500" kern="1200" dirty="0">
                  <a:solidFill>
                    <a:schemeClr val="tx1"/>
                  </a:solidFill>
                  <a:latin typeface="+mn-lt"/>
                  <a:ea typeface="+mn-lt"/>
                  <a:cs typeface="+mn-lt"/>
                </a:rPr>
                <a:t> (Eestis 1.51%)</a:t>
              </a:r>
              <a:endParaRPr lang="et-EE" sz="1400" dirty="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Subtitle 2">
              <a:extLst>
                <a:ext uri="{FF2B5EF4-FFF2-40B4-BE49-F238E27FC236}">
                  <a16:creationId xmlns:a16="http://schemas.microsoft.com/office/drawing/2014/main" id="{6E0D49B9-BBC9-96D9-45E2-6F3F52AC484F}"/>
                </a:ext>
              </a:extLst>
            </p:cNvPr>
            <p:cNvSpPr txBox="1">
              <a:spLocks/>
            </p:cNvSpPr>
            <p:nvPr/>
          </p:nvSpPr>
          <p:spPr>
            <a:xfrm>
              <a:off x="6150101" y="6011376"/>
              <a:ext cx="1222957" cy="227804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979460">
                <a:spcBef>
                  <a:spcPts val="1071"/>
                </a:spcBef>
              </a:pPr>
              <a:r>
                <a:rPr lang="et-EE"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Vanus (a)</a:t>
              </a:r>
              <a:endParaRPr lang="et-EE" sz="1400">
                <a:latin typeface="Lab Grotesque" pitchFamily="2" charset="0"/>
              </a:endParaRPr>
            </a:p>
          </p:txBody>
        </p:sp>
        <p:sp>
          <p:nvSpPr>
            <p:cNvPr id="18" name="Subtitle 2">
              <a:extLst>
                <a:ext uri="{FF2B5EF4-FFF2-40B4-BE49-F238E27FC236}">
                  <a16:creationId xmlns:a16="http://schemas.microsoft.com/office/drawing/2014/main" id="{9BF70C35-7A9D-BEE4-0E4E-8858BD8B8D22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1079659" y="3640451"/>
              <a:ext cx="3800889" cy="262433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979460">
                <a:spcBef>
                  <a:spcPts val="1071"/>
                </a:spcBef>
              </a:pPr>
              <a:r>
                <a:rPr lang="et-EE" sz="1500" kern="1200" dirty="0">
                  <a:solidFill>
                    <a:schemeClr val="tx1"/>
                  </a:solidFill>
                  <a:latin typeface="Lab Grotesque"/>
                  <a:ea typeface="+mn-ea"/>
                  <a:cs typeface="+mn-cs"/>
                </a:rPr>
                <a:t>Rinnavähi </a:t>
              </a:r>
              <a:r>
                <a:rPr lang="et-EE" sz="1500" kern="1200" dirty="0" smtClean="0">
                  <a:solidFill>
                    <a:schemeClr val="tx1"/>
                  </a:solidFill>
                  <a:latin typeface="Lab Grotesque"/>
                  <a:ea typeface="+mn-ea"/>
                  <a:cs typeface="+mn-cs"/>
                </a:rPr>
                <a:t>10a hinnanguline </a:t>
              </a:r>
              <a:r>
                <a:rPr lang="et-EE" sz="1500" kern="1200" dirty="0">
                  <a:solidFill>
                    <a:schemeClr val="tx1"/>
                  </a:solidFill>
                  <a:latin typeface="Lab Grotesque"/>
                  <a:ea typeface="+mn-ea"/>
                  <a:cs typeface="+mn-cs"/>
                </a:rPr>
                <a:t>riskitase (%)</a:t>
              </a:r>
              <a:endParaRPr lang="et-EE" sz="1400" dirty="0">
                <a:latin typeface="Lab Grotesque"/>
              </a:endParaRPr>
            </a:p>
          </p:txBody>
        </p:sp>
        <p:sp>
          <p:nvSpPr>
            <p:cNvPr id="19" name="Subtitle 2">
              <a:extLst>
                <a:ext uri="{FF2B5EF4-FFF2-40B4-BE49-F238E27FC236}">
                  <a16:creationId xmlns:a16="http://schemas.microsoft.com/office/drawing/2014/main" id="{CD8B66E0-3816-5021-9CA1-81BD93B71793}"/>
                </a:ext>
              </a:extLst>
            </p:cNvPr>
            <p:cNvSpPr txBox="1">
              <a:spLocks/>
            </p:cNvSpPr>
            <p:nvPr/>
          </p:nvSpPr>
          <p:spPr>
            <a:xfrm>
              <a:off x="1896409" y="2752015"/>
              <a:ext cx="711431" cy="21739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979460">
                <a:spcBef>
                  <a:spcPts val="1071"/>
                </a:spcBef>
              </a:pPr>
              <a:r>
                <a:rPr lang="et-EE"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99</a:t>
              </a:r>
              <a:endParaRPr lang="et-EE" sz="1400">
                <a:latin typeface="Lab Grotesque" pitchFamily="2" charset="0"/>
              </a:endParaRPr>
            </a:p>
          </p:txBody>
        </p:sp>
        <p:sp>
          <p:nvSpPr>
            <p:cNvPr id="20" name="Subtitle 2">
              <a:extLst>
                <a:ext uri="{FF2B5EF4-FFF2-40B4-BE49-F238E27FC236}">
                  <a16:creationId xmlns:a16="http://schemas.microsoft.com/office/drawing/2014/main" id="{A289C1DE-E9C4-21F2-1160-19528CD85CCF}"/>
                </a:ext>
              </a:extLst>
            </p:cNvPr>
            <p:cNvSpPr txBox="1">
              <a:spLocks/>
            </p:cNvSpPr>
            <p:nvPr/>
          </p:nvSpPr>
          <p:spPr>
            <a:xfrm>
              <a:off x="1899011" y="2961731"/>
              <a:ext cx="711431" cy="21739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979460">
                <a:spcBef>
                  <a:spcPts val="1071"/>
                </a:spcBef>
              </a:pPr>
              <a:r>
                <a:rPr lang="et-EE"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86</a:t>
              </a:r>
              <a:endParaRPr lang="et-EE" sz="1400">
                <a:latin typeface="Lab Grotesque" pitchFamily="2" charset="0"/>
              </a:endParaRPr>
            </a:p>
          </p:txBody>
        </p: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FA30181A-1D79-A590-B4F6-C23C09CAB625}"/>
                </a:ext>
              </a:extLst>
            </p:cNvPr>
            <p:cNvSpPr txBox="1">
              <a:spLocks/>
            </p:cNvSpPr>
            <p:nvPr/>
          </p:nvSpPr>
          <p:spPr>
            <a:xfrm>
              <a:off x="1896407" y="3183472"/>
              <a:ext cx="1903800" cy="26461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979460">
                <a:spcBef>
                  <a:spcPts val="1071"/>
                </a:spcBef>
              </a:pPr>
              <a:r>
                <a:rPr lang="et-EE"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50 (rahvastiku keskmine)</a:t>
              </a:r>
              <a:endParaRPr lang="et-EE" sz="1400">
                <a:latin typeface="Lab Grotesque" pitchFamily="2" charset="0"/>
              </a:endParaRPr>
            </a:p>
          </p:txBody>
        </p:sp>
        <p:cxnSp>
          <p:nvCxnSpPr>
            <p:cNvPr id="23" name="Gerader Verbinder 14">
              <a:extLst>
                <a:ext uri="{FF2B5EF4-FFF2-40B4-BE49-F238E27FC236}">
                  <a16:creationId xmlns:a16="http://schemas.microsoft.com/office/drawing/2014/main" id="{3B58F3D3-74E6-C3BE-FCB7-2836CD2C2E5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77" y="4804012"/>
              <a:ext cx="0" cy="794024"/>
            </a:xfrm>
            <a:prstGeom prst="straightConnector1">
              <a:avLst/>
            </a:prstGeom>
            <a:noFill/>
            <a:ln w="19050" cap="flat">
              <a:solidFill>
                <a:srgbClr val="0070C0"/>
              </a:solidFill>
              <a:prstDash val="solid"/>
              <a:miter/>
            </a:ln>
          </p:spPr>
        </p:cxnSp>
      </p:grpSp>
      <p:sp>
        <p:nvSpPr>
          <p:cNvPr id="30" name="TextBox 29"/>
          <p:cNvSpPr txBox="1"/>
          <p:nvPr/>
        </p:nvSpPr>
        <p:spPr>
          <a:xfrm>
            <a:off x="688773" y="472833"/>
            <a:ext cx="6627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>
                <a:cs typeface="Calibri"/>
              </a:rPr>
              <a:t>PRS taseme järgi võiks naistel olla erinev rinnavähi </a:t>
            </a:r>
            <a:r>
              <a:rPr lang="et-EE" dirty="0">
                <a:cs typeface="Calibri"/>
              </a:rPr>
              <a:t>sõeluuringu algus </a:t>
            </a:r>
            <a:endParaRPr lang="en-US" dirty="0">
              <a:cs typeface="Calibri"/>
            </a:endParaRPr>
          </a:p>
          <a:p>
            <a:endParaRPr lang="et-EE" dirty="0"/>
          </a:p>
        </p:txBody>
      </p:sp>
      <p:pic>
        <p:nvPicPr>
          <p:cNvPr id="33" name="Pilt 32" descr="Figure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595" y="1525403"/>
            <a:ext cx="4845902" cy="37639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Sirgkonnektor 34"/>
          <p:cNvCxnSpPr/>
          <p:nvPr/>
        </p:nvCxnSpPr>
        <p:spPr>
          <a:xfrm flipV="1">
            <a:off x="6303476" y="4603531"/>
            <a:ext cx="3439059" cy="31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72966" y="6298324"/>
            <a:ext cx="7960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 smtClean="0"/>
              <a:t>NordCan</a:t>
            </a:r>
            <a:r>
              <a:rPr lang="et-EE" dirty="0" smtClean="0"/>
              <a:t> 2.0 andmed; Padrik et </a:t>
            </a:r>
            <a:r>
              <a:rPr lang="et-EE" dirty="0" err="1" smtClean="0"/>
              <a:t>al</a:t>
            </a:r>
            <a:r>
              <a:rPr lang="et-EE" dirty="0" smtClean="0"/>
              <a:t> 2025 </a:t>
            </a:r>
            <a:r>
              <a:rPr lang="et-EE" b="1" dirty="0" smtClean="0">
                <a:hlinkClick r:id="rId5"/>
              </a:rPr>
              <a:t>https</a:t>
            </a:r>
            <a:r>
              <a:rPr lang="et-EE" b="1" dirty="0">
                <a:hlinkClick r:id="rId5"/>
              </a:rPr>
              <a:t>://doi.org/10.3390/cancers17071056</a:t>
            </a:r>
            <a:endParaRPr lang="et-EE" dirty="0"/>
          </a:p>
        </p:txBody>
      </p:sp>
      <p:cxnSp>
        <p:nvCxnSpPr>
          <p:cNvPr id="22" name="Gerader Verbinder 14">
            <a:extLst>
              <a:ext uri="{FF2B5EF4-FFF2-40B4-BE49-F238E27FC236}">
                <a16:creationId xmlns:a16="http://schemas.microsoft.com/office/drawing/2014/main" id="{3B58F3D3-74E6-C3BE-FCB7-2836CD2C2E51}"/>
              </a:ext>
            </a:extLst>
          </p:cNvPr>
          <p:cNvCxnSpPr>
            <a:cxnSpLocks/>
          </p:cNvCxnSpPr>
          <p:nvPr/>
        </p:nvCxnSpPr>
        <p:spPr>
          <a:xfrm>
            <a:off x="3435444" y="4034752"/>
            <a:ext cx="0" cy="755169"/>
          </a:xfrm>
          <a:prstGeom prst="straightConnector1">
            <a:avLst/>
          </a:prstGeom>
          <a:noFill/>
          <a:ln w="19050" cap="flat">
            <a:solidFill>
              <a:srgbClr val="0070C0"/>
            </a:solidFill>
            <a:prstDash val="solid"/>
            <a:miter/>
          </a:ln>
        </p:spPr>
      </p:cxnSp>
      <p:sp>
        <p:nvSpPr>
          <p:cNvPr id="2" name="Ovaal 1"/>
          <p:cNvSpPr/>
          <p:nvPr/>
        </p:nvSpPr>
        <p:spPr>
          <a:xfrm>
            <a:off x="9597224" y="3427012"/>
            <a:ext cx="1343771" cy="7712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9548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sz="4000" dirty="0"/>
              <a:t>Polügeenne vs </a:t>
            </a:r>
            <a:r>
              <a:rPr lang="et-EE" sz="4000" dirty="0" err="1"/>
              <a:t>monogeenne</a:t>
            </a:r>
            <a:r>
              <a:rPr lang="et-EE" sz="4000" dirty="0"/>
              <a:t> geneetiline risk 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7" name="Teksti kohatäide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err="1"/>
              <a:t>M</a:t>
            </a:r>
            <a:r>
              <a:rPr lang="et-EE" dirty="0" err="1" smtClean="0"/>
              <a:t>onogeenne</a:t>
            </a:r>
            <a:endParaRPr lang="et-EE" dirty="0"/>
          </a:p>
        </p:txBody>
      </p:sp>
      <p:sp>
        <p:nvSpPr>
          <p:cNvPr id="8" name="Sisu kohatäide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t-EE" dirty="0" smtClean="0"/>
              <a:t>Riski tõstab tüüpiliselt 1 geen</a:t>
            </a:r>
          </a:p>
          <a:p>
            <a:r>
              <a:rPr lang="et-EE" dirty="0" err="1" smtClean="0"/>
              <a:t>Haigusseoseline</a:t>
            </a:r>
            <a:r>
              <a:rPr lang="et-EE" dirty="0" smtClean="0"/>
              <a:t> muutus(</a:t>
            </a:r>
            <a:r>
              <a:rPr lang="et-EE" dirty="0" err="1" smtClean="0"/>
              <a:t>ed</a:t>
            </a:r>
            <a:r>
              <a:rPr lang="et-EE" dirty="0" smtClean="0"/>
              <a:t>) päranduvad </a:t>
            </a:r>
            <a:r>
              <a:rPr lang="et-EE" dirty="0" err="1" smtClean="0"/>
              <a:t>Mendeli</a:t>
            </a:r>
            <a:r>
              <a:rPr lang="et-EE" dirty="0" smtClean="0"/>
              <a:t>  </a:t>
            </a:r>
            <a:r>
              <a:rPr lang="et-EE" dirty="0"/>
              <a:t>pärandumistüüpide järgi</a:t>
            </a:r>
          </a:p>
          <a:p>
            <a:pPr lvl="1"/>
            <a:r>
              <a:rPr lang="et-EE" dirty="0" smtClean="0"/>
              <a:t>Kaskaadskriining pereliikmetele</a:t>
            </a:r>
            <a:endParaRPr lang="et-EE" dirty="0"/>
          </a:p>
          <a:p>
            <a:r>
              <a:rPr lang="et-EE" dirty="0" smtClean="0"/>
              <a:t>Meditsiinis laialt kasutatav</a:t>
            </a:r>
          </a:p>
          <a:p>
            <a:r>
              <a:rPr lang="et-EE" dirty="0" smtClean="0"/>
              <a:t>Olemas nii testimise kui jälgimise juhendid</a:t>
            </a:r>
          </a:p>
          <a:p>
            <a:pPr lvl="1"/>
            <a:r>
              <a:rPr lang="et-EE" dirty="0" smtClean="0"/>
              <a:t>Nii geneetikud kui teised erialad</a:t>
            </a:r>
            <a:endParaRPr lang="et-EE" dirty="0"/>
          </a:p>
          <a:p>
            <a:endParaRPr lang="et-EE" dirty="0"/>
          </a:p>
        </p:txBody>
      </p:sp>
      <p:sp>
        <p:nvSpPr>
          <p:cNvPr id="9" name="Teksti kohatäide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t-EE" dirty="0"/>
              <a:t>P</a:t>
            </a:r>
            <a:r>
              <a:rPr lang="et-EE" dirty="0" smtClean="0"/>
              <a:t>olügeenne</a:t>
            </a:r>
            <a:endParaRPr lang="et-EE" dirty="0"/>
          </a:p>
        </p:txBody>
      </p:sp>
      <p:sp>
        <p:nvSpPr>
          <p:cNvPr id="10" name="Sisu kohatäide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dirty="0"/>
              <a:t>Risk summeerub paljude üksikute geenivariantide </a:t>
            </a:r>
            <a:r>
              <a:rPr lang="et-EE" dirty="0" smtClean="0"/>
              <a:t>riskidest (kuni tuhandeid </a:t>
            </a:r>
            <a:r>
              <a:rPr lang="et-EE" dirty="0" err="1" smtClean="0"/>
              <a:t>SNPsid</a:t>
            </a:r>
            <a:r>
              <a:rPr lang="et-EE" dirty="0" smtClean="0"/>
              <a:t>)</a:t>
            </a:r>
            <a:endParaRPr lang="et-EE" dirty="0"/>
          </a:p>
          <a:p>
            <a:r>
              <a:rPr lang="et-EE" dirty="0"/>
              <a:t>Ei pärandu klassikaliste pärandumistüüpide järgi.</a:t>
            </a:r>
          </a:p>
          <a:p>
            <a:pPr lvl="1"/>
            <a:r>
              <a:rPr lang="et-EE" dirty="0" smtClean="0"/>
              <a:t>riskid </a:t>
            </a:r>
            <a:r>
              <a:rPr lang="et-EE" dirty="0"/>
              <a:t>on </a:t>
            </a:r>
            <a:r>
              <a:rPr lang="et-EE" dirty="0" smtClean="0"/>
              <a:t>individuaalsed, pereliikmetele ei laiene</a:t>
            </a:r>
            <a:endParaRPr lang="et-EE" dirty="0"/>
          </a:p>
          <a:p>
            <a:r>
              <a:rPr lang="et-EE" dirty="0"/>
              <a:t>Kliinilises meditsiinis veel nö uuringute ja pilootprojektide </a:t>
            </a:r>
            <a:r>
              <a:rPr lang="et-EE" dirty="0" smtClean="0"/>
              <a:t>faasis</a:t>
            </a:r>
          </a:p>
          <a:p>
            <a:r>
              <a:rPr lang="et-EE" dirty="0" smtClean="0"/>
              <a:t>Pole konkreetseid juhendeid (NCCN, ACMG)</a:t>
            </a: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64843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i kohatäide 12"/>
          <p:cNvSpPr>
            <a:spLocks noGrp="1"/>
          </p:cNvSpPr>
          <p:nvPr>
            <p:ph type="body" sz="quarter" idx="12"/>
          </p:nvPr>
        </p:nvSpPr>
        <p:spPr>
          <a:xfrm>
            <a:off x="5927836" y="898634"/>
            <a:ext cx="6180082" cy="4667907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400" dirty="0" smtClean="0"/>
              <a:t>Eesmärk aidata tervisekassal paremini valmistuda PRS sõeluuringu käivitamiseks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400" dirty="0" smtClean="0"/>
              <a:t>Põhines </a:t>
            </a:r>
            <a:r>
              <a:rPr lang="et-EE" sz="2400" dirty="0" err="1" smtClean="0"/>
              <a:t>EstPErMed</a:t>
            </a:r>
            <a:r>
              <a:rPr lang="et-EE" sz="2400" dirty="0" smtClean="0"/>
              <a:t> I (2018-2021  ja BRIGHT (2022) uuringutel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400" dirty="0" smtClean="0"/>
              <a:t>Eetikakomitee load </a:t>
            </a:r>
            <a:r>
              <a:rPr lang="et-EE" sz="2400" dirty="0"/>
              <a:t>11.09.2025 [protokolli number </a:t>
            </a:r>
            <a:r>
              <a:rPr lang="et-EE" sz="2400" dirty="0" smtClean="0"/>
              <a:t>403/T-15, </a:t>
            </a:r>
            <a:r>
              <a:rPr lang="et-EE" dirty="0"/>
              <a:t>406M-25, </a:t>
            </a:r>
            <a:r>
              <a:rPr lang="et-EE" dirty="0" smtClean="0"/>
              <a:t>2/M-1</a:t>
            </a:r>
            <a:r>
              <a:rPr lang="et-EE" sz="2400" dirty="0" smtClean="0"/>
              <a:t>]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400" dirty="0" smtClean="0"/>
              <a:t>40 aastased naised, 4 maakonnas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t-EE" sz="2000" dirty="0" smtClean="0"/>
              <a:t>juhuvalimi alusel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t-EE" sz="2000" dirty="0" smtClean="0"/>
              <a:t>Proportsionaalselt maakonniti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t-EE" sz="2000" dirty="0" smtClean="0"/>
              <a:t>Välja arvatud RV 5 a anamneesis või kahtlus kutse saamise ajal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t-EE" sz="2000" dirty="0" smtClean="0"/>
              <a:t>Ravikindlustuse puudumine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400" dirty="0" smtClean="0"/>
              <a:t>Kaasamine 15.05-28.11.2025 uuring lõpetati 2026 märtsis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400" dirty="0" smtClean="0"/>
              <a:t>Raport on koostamisel </a:t>
            </a:r>
            <a:endParaRPr lang="et-EE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t-EE" dirty="0"/>
          </a:p>
        </p:txBody>
      </p:sp>
      <p:pic>
        <p:nvPicPr>
          <p:cNvPr id="15" name="Pilt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30167" cy="4858428"/>
          </a:xfrm>
          <a:prstGeom prst="rect">
            <a:avLst/>
          </a:prstGeom>
        </p:spPr>
      </p:pic>
      <p:sp>
        <p:nvSpPr>
          <p:cNvPr id="14" name="Teksti kohatäide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t-EE" dirty="0" smtClean="0"/>
          </a:p>
          <a:p>
            <a:endParaRPr lang="et-EE" dirty="0"/>
          </a:p>
        </p:txBody>
      </p:sp>
      <p:pic>
        <p:nvPicPr>
          <p:cNvPr id="16" name="Pilt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809" y="0"/>
            <a:ext cx="2381582" cy="4477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6308" y="5658339"/>
            <a:ext cx="237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t-EE" dirty="0"/>
          </a:p>
          <a:p>
            <a:r>
              <a:rPr lang="et-EE" dirty="0"/>
              <a:t> 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156308" y="5566541"/>
            <a:ext cx="1992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400" dirty="0" smtClean="0"/>
              <a:t>Versioon 1.0 10.04.2026 </a:t>
            </a:r>
            <a:endParaRPr lang="et-EE" sz="1400" dirty="0"/>
          </a:p>
        </p:txBody>
      </p:sp>
    </p:spTree>
    <p:extLst>
      <p:ext uri="{BB962C8B-B14F-4D97-AF65-F5344CB8AC3E}">
        <p14:creationId xmlns:p14="http://schemas.microsoft.com/office/powerpoint/2010/main" val="1580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ealkiri 1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RV </a:t>
            </a:r>
            <a:r>
              <a:rPr lang="et-EE" dirty="0" err="1"/>
              <a:t>prs</a:t>
            </a:r>
            <a:r>
              <a:rPr lang="et-EE" dirty="0"/>
              <a:t> teostatavusuuring </a:t>
            </a:r>
            <a:r>
              <a:rPr lang="et-EE" dirty="0" smtClean="0"/>
              <a:t>205</a:t>
            </a:r>
            <a:r>
              <a:rPr lang="et-EE" dirty="0"/>
              <a:t/>
            </a:r>
            <a:br>
              <a:rPr lang="et-EE" dirty="0"/>
            </a:br>
            <a:r>
              <a:rPr lang="et-EE" dirty="0"/>
              <a:t>PI: Anni Lepland, Tartu Ülikool</a:t>
            </a:r>
            <a:br>
              <a:rPr lang="et-EE" dirty="0"/>
            </a:br>
            <a:endParaRPr lang="et-EE" dirty="0"/>
          </a:p>
        </p:txBody>
      </p:sp>
      <p:sp>
        <p:nvSpPr>
          <p:cNvPr id="3" name="Teksti kohatäide 2"/>
          <p:cNvSpPr>
            <a:spLocks noGrp="1"/>
          </p:cNvSpPr>
          <p:nvPr>
            <p:ph type="body" sz="quarter" idx="4294967295"/>
          </p:nvPr>
        </p:nvSpPr>
        <p:spPr>
          <a:xfrm>
            <a:off x="0" y="58738"/>
            <a:ext cx="8012113" cy="884237"/>
          </a:xfrm>
        </p:spPr>
        <p:txBody>
          <a:bodyPr>
            <a:noAutofit/>
          </a:bodyPr>
          <a:lstStyle/>
          <a:p>
            <a:endParaRPr lang="et-EE" sz="2400" dirty="0" smtClean="0"/>
          </a:p>
        </p:txBody>
      </p:sp>
      <p:graphicFrame>
        <p:nvGraphicFramePr>
          <p:cNvPr id="4" name="Skemaatiline diagramm 3"/>
          <p:cNvGraphicFramePr/>
          <p:nvPr>
            <p:extLst>
              <p:ext uri="{D42A27DB-BD31-4B8C-83A1-F6EECF244321}">
                <p14:modId xmlns:p14="http://schemas.microsoft.com/office/powerpoint/2010/main" val="3926048133"/>
              </p:ext>
            </p:extLst>
          </p:nvPr>
        </p:nvGraphicFramePr>
        <p:xfrm>
          <a:off x="0" y="2002220"/>
          <a:ext cx="12192000" cy="4191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8397" y="2392363"/>
            <a:ext cx="144142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400" dirty="0" smtClean="0"/>
              <a:t>18.09-30.11</a:t>
            </a:r>
          </a:p>
          <a:p>
            <a:r>
              <a:rPr lang="et-EE" sz="1400" dirty="0" smtClean="0"/>
              <a:t>1550 kutset</a:t>
            </a:r>
          </a:p>
          <a:p>
            <a:r>
              <a:rPr lang="et-EE" sz="1400" b="1" dirty="0" smtClean="0"/>
              <a:t>616 </a:t>
            </a:r>
            <a:r>
              <a:rPr lang="et-EE" sz="1400" b="1" dirty="0" err="1" smtClean="0"/>
              <a:t>pöördujat</a:t>
            </a:r>
            <a:endParaRPr lang="et-EE" sz="1400" b="1" dirty="0" smtClean="0"/>
          </a:p>
          <a:p>
            <a:r>
              <a:rPr lang="et-EE" sz="1400" dirty="0" smtClean="0"/>
              <a:t>Korduskutse SMS</a:t>
            </a:r>
          </a:p>
          <a:p>
            <a:r>
              <a:rPr lang="et-EE" sz="1400" b="1" dirty="0" smtClean="0"/>
              <a:t>~40%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5379" y="4642945"/>
            <a:ext cx="164897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b="1" dirty="0" smtClean="0"/>
              <a:t>Nõusolek 612</a:t>
            </a:r>
          </a:p>
          <a:p>
            <a:r>
              <a:rPr lang="et-EE" sz="1200" dirty="0" smtClean="0"/>
              <a:t>Nõustamine</a:t>
            </a:r>
          </a:p>
          <a:p>
            <a:r>
              <a:rPr lang="et-EE" sz="1200" dirty="0" smtClean="0"/>
              <a:t>Verevõtt  611</a:t>
            </a:r>
          </a:p>
          <a:p>
            <a:r>
              <a:rPr lang="et-EE" sz="1200" dirty="0" smtClean="0"/>
              <a:t>Anamnees</a:t>
            </a:r>
          </a:p>
          <a:p>
            <a:r>
              <a:rPr lang="et-EE" sz="1200" dirty="0" smtClean="0"/>
              <a:t>Päriliku vähi kahtlus </a:t>
            </a:r>
            <a:r>
              <a:rPr lang="et-EE" sz="1200" dirty="0" smtClean="0">
                <a:sym typeface="Symbol" panose="05050102010706020507" pitchFamily="18" charset="2"/>
              </a:rPr>
              <a:t></a:t>
            </a:r>
            <a:endParaRPr lang="et-EE" sz="1200" dirty="0" smtClean="0"/>
          </a:p>
          <a:p>
            <a:r>
              <a:rPr lang="et-EE" sz="1200" dirty="0" smtClean="0"/>
              <a:t>Suunamine geneetikule</a:t>
            </a:r>
          </a:p>
          <a:p>
            <a:r>
              <a:rPr lang="et-EE" sz="1200" dirty="0" smtClean="0"/>
              <a:t>E-konsultatsioon</a:t>
            </a:r>
            <a:endParaRPr lang="et-EE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3013175" y="2392363"/>
            <a:ext cx="14335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dirty="0" smtClean="0"/>
              <a:t>DNA eraldamine </a:t>
            </a:r>
            <a:r>
              <a:rPr lang="et-EE" sz="1200" dirty="0" err="1" smtClean="0"/>
              <a:t>Ok</a:t>
            </a:r>
            <a:endParaRPr lang="et-EE" sz="1200" dirty="0" smtClean="0"/>
          </a:p>
          <a:p>
            <a:r>
              <a:rPr lang="et-EE" sz="1200" dirty="0" smtClean="0"/>
              <a:t>Illumina </a:t>
            </a:r>
            <a:r>
              <a:rPr lang="et-EE" sz="1200" dirty="0" err="1" smtClean="0"/>
              <a:t>Infinium</a:t>
            </a:r>
            <a:r>
              <a:rPr lang="et-EE" sz="1200" dirty="0" smtClean="0"/>
              <a:t> </a:t>
            </a:r>
          </a:p>
          <a:p>
            <a:r>
              <a:rPr lang="et-EE" sz="1200" dirty="0" smtClean="0"/>
              <a:t>GDA vs8 </a:t>
            </a:r>
          </a:p>
          <a:p>
            <a:r>
              <a:rPr lang="et-EE" sz="1200" dirty="0" smtClean="0"/>
              <a:t>sama kiip,</a:t>
            </a:r>
          </a:p>
          <a:p>
            <a:r>
              <a:rPr lang="et-EE" sz="1200" dirty="0" smtClean="0"/>
              <a:t>mis </a:t>
            </a:r>
            <a:r>
              <a:rPr lang="et-EE" sz="1200" dirty="0" err="1" smtClean="0"/>
              <a:t>tsütogeneetikas</a:t>
            </a:r>
            <a:endParaRPr lang="et-EE" sz="1200" dirty="0" smtClean="0"/>
          </a:p>
          <a:p>
            <a:r>
              <a:rPr lang="et-EE" sz="1200" dirty="0" smtClean="0"/>
              <a:t>8pt x6 kiipi korraga</a:t>
            </a:r>
            <a:endParaRPr lang="et-EE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16144" y="4642945"/>
            <a:ext cx="8899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b="1" dirty="0" smtClean="0"/>
              <a:t>4 keskust</a:t>
            </a:r>
          </a:p>
          <a:p>
            <a:r>
              <a:rPr lang="et-EE" sz="1200" dirty="0"/>
              <a:t>ITK</a:t>
            </a:r>
          </a:p>
          <a:p>
            <a:r>
              <a:rPr lang="et-EE" sz="1200" dirty="0" smtClean="0"/>
              <a:t>PERH</a:t>
            </a:r>
          </a:p>
          <a:p>
            <a:r>
              <a:rPr lang="et-EE" sz="1200" dirty="0"/>
              <a:t>TÜK</a:t>
            </a:r>
          </a:p>
          <a:p>
            <a:r>
              <a:rPr lang="et-EE" sz="1200" dirty="0"/>
              <a:t>Pärnu</a:t>
            </a:r>
          </a:p>
          <a:p>
            <a:r>
              <a:rPr lang="et-EE" sz="1200" dirty="0" smtClean="0"/>
              <a:t>Ida-Viru KH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728" y="1438255"/>
            <a:ext cx="3729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400" dirty="0" smtClean="0"/>
              <a:t>Eelnes ämmaemandate väljaõpe veebi teel </a:t>
            </a:r>
          </a:p>
          <a:p>
            <a:r>
              <a:rPr lang="et-EE" sz="1400" dirty="0" smtClean="0"/>
              <a:t>Koolitajad: Prof. N. Tõnisson, L. Leitsalu, G</a:t>
            </a:r>
            <a:r>
              <a:rPr lang="et-EE" sz="1400" dirty="0" smtClean="0"/>
              <a:t>. Szirko</a:t>
            </a:r>
            <a:endParaRPr lang="et-EE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868295" y="2711669"/>
            <a:ext cx="1646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dirty="0" smtClean="0"/>
              <a:t>Kokkulepitud formaat</a:t>
            </a:r>
          </a:p>
          <a:p>
            <a:r>
              <a:rPr lang="et-EE" sz="1200" dirty="0" smtClean="0"/>
              <a:t>2 valikut: Tavapärane </a:t>
            </a:r>
          </a:p>
          <a:p>
            <a:r>
              <a:rPr lang="et-EE" sz="1200" dirty="0" smtClean="0"/>
              <a:t>Mõõdukalt kõrgenenud</a:t>
            </a:r>
            <a:endParaRPr lang="et-EE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8936422" y="2711669"/>
            <a:ext cx="1422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spc="-10" dirty="0" smtClean="0"/>
              <a:t>Aktiivne tagasikutse</a:t>
            </a:r>
          </a:p>
          <a:p>
            <a:r>
              <a:rPr lang="et-EE" sz="1200" spc="-10" dirty="0" smtClean="0"/>
              <a:t>helistati uuritavale</a:t>
            </a:r>
          </a:p>
          <a:p>
            <a:r>
              <a:rPr lang="et-EE" sz="1200" spc="-10" dirty="0" smtClean="0"/>
              <a:t>Nõustamine 30 min </a:t>
            </a:r>
            <a:endParaRPr lang="et-EE" sz="1200" spc="-10" dirty="0"/>
          </a:p>
        </p:txBody>
      </p:sp>
      <p:sp>
        <p:nvSpPr>
          <p:cNvPr id="13" name="TextBox 12"/>
          <p:cNvSpPr txBox="1"/>
          <p:nvPr/>
        </p:nvSpPr>
        <p:spPr>
          <a:xfrm>
            <a:off x="4715151" y="2711669"/>
            <a:ext cx="1175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dirty="0" err="1" smtClean="0"/>
              <a:t>Bioinformaatika</a:t>
            </a:r>
            <a:endParaRPr lang="et-EE" sz="1200" dirty="0" smtClean="0"/>
          </a:p>
          <a:p>
            <a:r>
              <a:rPr lang="et-EE" sz="1200" dirty="0" smtClean="0"/>
              <a:t>Täis </a:t>
            </a:r>
            <a:r>
              <a:rPr lang="et-EE" sz="1200" dirty="0" err="1" smtClean="0"/>
              <a:t>vcf</a:t>
            </a:r>
            <a:r>
              <a:rPr lang="et-EE" sz="1200" dirty="0" smtClean="0"/>
              <a:t> failid</a:t>
            </a:r>
          </a:p>
          <a:p>
            <a:r>
              <a:rPr lang="et-EE" sz="1200" dirty="0" smtClean="0"/>
              <a:t>Läbi TÜ HPC </a:t>
            </a:r>
            <a:endParaRPr lang="et-EE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8936422" y="4713889"/>
            <a:ext cx="17947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dirty="0" smtClean="0"/>
              <a:t>Andmed sisestati ka </a:t>
            </a:r>
          </a:p>
          <a:p>
            <a:r>
              <a:rPr lang="et-EE" sz="1200" dirty="0" err="1" smtClean="0"/>
              <a:t>RedCAp</a:t>
            </a:r>
            <a:r>
              <a:rPr lang="et-EE" sz="1200" dirty="0" smtClean="0"/>
              <a:t> platvormile</a:t>
            </a:r>
          </a:p>
          <a:p>
            <a:r>
              <a:rPr lang="et-EE" sz="1200" dirty="0" smtClean="0"/>
              <a:t>Tulemuste analüüs,</a:t>
            </a:r>
          </a:p>
          <a:p>
            <a:r>
              <a:rPr lang="et-EE" sz="1200" dirty="0" smtClean="0"/>
              <a:t>Küsitlused uuritavatele</a:t>
            </a:r>
          </a:p>
          <a:p>
            <a:r>
              <a:rPr lang="et-EE" sz="1200" dirty="0" smtClean="0"/>
              <a:t>Ja ämmaemandatele</a:t>
            </a:r>
          </a:p>
          <a:p>
            <a:endParaRPr lang="et-EE" sz="1200" dirty="0"/>
          </a:p>
          <a:p>
            <a:r>
              <a:rPr lang="et-EE" sz="1200" dirty="0" smtClean="0"/>
              <a:t>Võimalik ka tavapärase </a:t>
            </a:r>
          </a:p>
          <a:p>
            <a:r>
              <a:rPr lang="et-EE" sz="1200" dirty="0" smtClean="0"/>
              <a:t>riski puhul saada lisainfot </a:t>
            </a:r>
            <a:endParaRPr lang="et-EE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5890345" y="4721772"/>
            <a:ext cx="18006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b="1" dirty="0" smtClean="0"/>
              <a:t>21,4% uuritavatest </a:t>
            </a:r>
          </a:p>
          <a:p>
            <a:r>
              <a:rPr lang="et-EE" sz="1200" b="1" dirty="0" smtClean="0"/>
              <a:t>Mõõdukalt kõrgenenud</a:t>
            </a:r>
          </a:p>
          <a:p>
            <a:r>
              <a:rPr lang="et-EE" sz="1200" b="1" dirty="0" smtClean="0"/>
              <a:t>131 naist</a:t>
            </a:r>
          </a:p>
          <a:p>
            <a:r>
              <a:rPr lang="et-EE" sz="1200" b="1" dirty="0" smtClean="0"/>
              <a:t>(</a:t>
            </a:r>
            <a:r>
              <a:rPr lang="et-EE" sz="1200" b="1" dirty="0" err="1" smtClean="0"/>
              <a:t>max</a:t>
            </a:r>
            <a:r>
              <a:rPr lang="et-EE" sz="1200" b="1" dirty="0" smtClean="0"/>
              <a:t> 10 aasta risk 4,83%)</a:t>
            </a:r>
            <a:endParaRPr lang="et-EE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549748" y="4713888"/>
            <a:ext cx="11673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dirty="0" err="1" smtClean="0"/>
              <a:t>AnteBC</a:t>
            </a:r>
            <a:endParaRPr lang="et-EE" sz="1200" dirty="0" smtClean="0"/>
          </a:p>
          <a:p>
            <a:r>
              <a:rPr lang="et-EE" sz="1200" dirty="0" smtClean="0"/>
              <a:t>Tarkvaraline</a:t>
            </a:r>
          </a:p>
          <a:p>
            <a:r>
              <a:rPr lang="et-EE" sz="1200" dirty="0" smtClean="0"/>
              <a:t>meditsiiniseade</a:t>
            </a:r>
          </a:p>
          <a:p>
            <a:r>
              <a:rPr lang="et-EE" sz="1200" dirty="0" smtClean="0"/>
              <a:t>2803 markerit</a:t>
            </a:r>
            <a:endParaRPr lang="et-EE" sz="1200" dirty="0"/>
          </a:p>
        </p:txBody>
      </p:sp>
      <p:sp>
        <p:nvSpPr>
          <p:cNvPr id="17" name="AutoShape 2" descr="https://euc-powerpoint.officeapps.live.com/pods/GetClipboardImage.ashx?Id=5b90d6ca-2fb1-4720-a4f4-b3ae3419c8c8&amp;DC=PSE1&amp;pkey=7f8a08d7-ea59-4645-9ce8-5cca8c112e29&amp;wdwaccluster=PSE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t-EE"/>
          </a:p>
        </p:txBody>
      </p:sp>
      <p:sp>
        <p:nvSpPr>
          <p:cNvPr id="19" name="TextBox 18"/>
          <p:cNvSpPr txBox="1"/>
          <p:nvPr/>
        </p:nvSpPr>
        <p:spPr>
          <a:xfrm>
            <a:off x="10673081" y="4713889"/>
            <a:ext cx="14965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b="1" dirty="0" err="1" smtClean="0"/>
              <a:t>Mammograafias</a:t>
            </a:r>
            <a:r>
              <a:rPr lang="et-EE" sz="1200" b="1" dirty="0" smtClean="0"/>
              <a:t> 101</a:t>
            </a:r>
          </a:p>
          <a:p>
            <a:r>
              <a:rPr lang="et-EE" sz="1200" b="1" dirty="0" smtClean="0"/>
              <a:t>naist 77,1%</a:t>
            </a:r>
          </a:p>
          <a:p>
            <a:r>
              <a:rPr lang="et-EE" sz="1200" dirty="0" smtClean="0"/>
              <a:t>Ei käinud 30 naist</a:t>
            </a:r>
          </a:p>
          <a:p>
            <a:endParaRPr lang="et-EE" sz="1200" dirty="0"/>
          </a:p>
        </p:txBody>
      </p:sp>
      <p:pic>
        <p:nvPicPr>
          <p:cNvPr id="1026" name="Picture 2" descr="360+ No Photographs Sign Stock Illustrations, Royalty-Free ...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42809"/>
            <a:ext cx="810775" cy="81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2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/>
          <p:cNvSpPr>
            <a:spLocks noGrp="1"/>
          </p:cNvSpPr>
          <p:nvPr>
            <p:ph type="title"/>
          </p:nvPr>
        </p:nvSpPr>
        <p:spPr>
          <a:xfrm>
            <a:off x="212725" y="402021"/>
            <a:ext cx="3318751" cy="5825357"/>
          </a:xfrm>
        </p:spPr>
        <p:txBody>
          <a:bodyPr>
            <a:noAutofit/>
          </a:bodyPr>
          <a:lstStyle/>
          <a:p>
            <a:r>
              <a:rPr lang="et-EE" sz="2800" dirty="0" smtClean="0"/>
              <a:t>RV personaliseeritud sõeluuringu protsess</a:t>
            </a:r>
            <a:br>
              <a:rPr lang="et-EE" sz="2800" dirty="0" smtClean="0"/>
            </a:br>
            <a:r>
              <a:rPr lang="et-EE" sz="2800" dirty="0" smtClean="0"/>
              <a:t>2026-2027</a:t>
            </a:r>
            <a:br>
              <a:rPr lang="et-EE" sz="2800" dirty="0" smtClean="0"/>
            </a:br>
            <a:r>
              <a:rPr lang="et-EE" sz="2800" dirty="0"/>
              <a:t/>
            </a:r>
            <a:br>
              <a:rPr lang="et-EE" sz="2800" dirty="0"/>
            </a:br>
            <a:r>
              <a:rPr lang="et-EE" sz="2800" dirty="0" smtClean="0"/>
              <a:t>rahastamine Tervisekassa juhtprojektide alt</a:t>
            </a:r>
            <a:br>
              <a:rPr lang="et-EE" sz="2800" dirty="0" smtClean="0"/>
            </a:br>
            <a:r>
              <a:rPr lang="et-EE" sz="2800" dirty="0"/>
              <a:t/>
            </a:r>
            <a:br>
              <a:rPr lang="et-EE" sz="2800" dirty="0"/>
            </a:br>
            <a:r>
              <a:rPr lang="et-EE" sz="2800" dirty="0" smtClean="0"/>
              <a:t>Hetkeseis: PRS</a:t>
            </a:r>
            <a:br>
              <a:rPr lang="et-EE" sz="2800" dirty="0" smtClean="0"/>
            </a:br>
            <a:r>
              <a:rPr lang="et-EE" sz="2800" dirty="0" smtClean="0"/>
              <a:t>Arvutusmudeli hanke ettevalmistus</a:t>
            </a:r>
            <a:endParaRPr lang="et-EE" sz="2800" dirty="0"/>
          </a:p>
        </p:txBody>
      </p:sp>
      <p:sp>
        <p:nvSpPr>
          <p:cNvPr id="4" name="AutoShape 2" descr="https://euc-powerpoint.officeapps.live.com/pods/GetClipboardImage.ashx?Id=7360aa8d-b0d9-4274-a829-25d1b71dce1f&amp;DC=PSE1&amp;pkey=27b49490-9418-4bfe-8601-cb59a8159721&amp;wdwaccluster=PSE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t-EE"/>
          </a:p>
        </p:txBody>
      </p:sp>
      <p:pic>
        <p:nvPicPr>
          <p:cNvPr id="6" name="Pil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167" y="229796"/>
            <a:ext cx="8526065" cy="63826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21391" y="1060793"/>
            <a:ext cx="40019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600" dirty="0" smtClean="0"/>
              <a:t>Saadetakse ka </a:t>
            </a:r>
            <a:r>
              <a:rPr lang="et-EE" sz="1600" dirty="0" err="1" smtClean="0"/>
              <a:t>E-kirjaga</a:t>
            </a:r>
            <a:r>
              <a:rPr lang="et-EE" sz="1600" dirty="0" smtClean="0"/>
              <a:t>, kampaania, infolehed</a:t>
            </a:r>
            <a:endParaRPr lang="et-EE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7323082" y="229796"/>
            <a:ext cx="4217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600" dirty="0" smtClean="0"/>
              <a:t>Naised nii ravikindlustatud </a:t>
            </a:r>
            <a:r>
              <a:rPr lang="et-EE" sz="1600" dirty="0"/>
              <a:t>kui </a:t>
            </a:r>
            <a:r>
              <a:rPr lang="et-EE" sz="1600" dirty="0" err="1" smtClean="0"/>
              <a:t>ravikindlustamata</a:t>
            </a:r>
            <a:endParaRPr lang="et-EE" sz="1600" dirty="0" smtClean="0"/>
          </a:p>
          <a:p>
            <a:r>
              <a:rPr lang="et-EE" sz="1600" dirty="0" smtClean="0"/>
              <a:t>Välistatakse naised kel 5 a jooksul </a:t>
            </a:r>
            <a:r>
              <a:rPr lang="et-EE" sz="1600" dirty="0" err="1" smtClean="0"/>
              <a:t>dgn</a:t>
            </a:r>
            <a:r>
              <a:rPr lang="et-EE" sz="1600" dirty="0" smtClean="0"/>
              <a:t> RV</a:t>
            </a:r>
          </a:p>
          <a:p>
            <a:r>
              <a:rPr lang="et-EE" sz="1600" dirty="0" smtClean="0"/>
              <a:t>Kahepoolne </a:t>
            </a:r>
            <a:r>
              <a:rPr lang="et-EE" sz="1600" dirty="0" err="1" smtClean="0"/>
              <a:t>mastektoomia</a:t>
            </a:r>
            <a:r>
              <a:rPr lang="et-EE" sz="1600" dirty="0" smtClean="0"/>
              <a:t> </a:t>
            </a:r>
            <a:endParaRPr lang="et-EE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8317064" y="2867118"/>
            <a:ext cx="35496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Vereproovid saadetakse TÜK GPMK,</a:t>
            </a:r>
          </a:p>
          <a:p>
            <a:r>
              <a:rPr lang="et-EE" dirty="0" smtClean="0"/>
              <a:t>DNA eraldus+</a:t>
            </a:r>
          </a:p>
          <a:p>
            <a:r>
              <a:rPr lang="et-EE" dirty="0" err="1" smtClean="0"/>
              <a:t>Genotüpiseerimine</a:t>
            </a:r>
            <a:r>
              <a:rPr lang="et-EE" dirty="0" smtClean="0"/>
              <a:t> TÜK GPMK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8317064" y="4484535"/>
            <a:ext cx="3400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Kõik vastused väljastab TÜK GPMK</a:t>
            </a:r>
            <a:endParaRPr lang="et-EE" dirty="0"/>
          </a:p>
        </p:txBody>
      </p:sp>
      <p:sp>
        <p:nvSpPr>
          <p:cNvPr id="9" name="TextBox 8"/>
          <p:cNvSpPr txBox="1"/>
          <p:nvPr/>
        </p:nvSpPr>
        <p:spPr>
          <a:xfrm>
            <a:off x="8317064" y="2173031"/>
            <a:ext cx="3030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Geenivaramu poolne kontroll, </a:t>
            </a:r>
          </a:p>
          <a:p>
            <a:r>
              <a:rPr lang="et-EE" dirty="0" smtClean="0"/>
              <a:t>kas isik on geenidoonor</a:t>
            </a:r>
            <a:endParaRPr lang="et-EE" dirty="0"/>
          </a:p>
        </p:txBody>
      </p:sp>
      <p:cxnSp>
        <p:nvCxnSpPr>
          <p:cNvPr id="11" name="Sirge noolkonnektor 10"/>
          <p:cNvCxnSpPr/>
          <p:nvPr/>
        </p:nvCxnSpPr>
        <p:spPr>
          <a:xfrm>
            <a:off x="6798365" y="2496196"/>
            <a:ext cx="14550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irge noolkonnektor 12"/>
          <p:cNvCxnSpPr/>
          <p:nvPr/>
        </p:nvCxnSpPr>
        <p:spPr>
          <a:xfrm flipV="1">
            <a:off x="8086477" y="3220278"/>
            <a:ext cx="230587" cy="7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irge noolkonnektor 14"/>
          <p:cNvCxnSpPr/>
          <p:nvPr/>
        </p:nvCxnSpPr>
        <p:spPr>
          <a:xfrm>
            <a:off x="6734755" y="4669201"/>
            <a:ext cx="15186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406351" y="3900519"/>
            <a:ext cx="1611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Riiklikul taristul</a:t>
            </a:r>
            <a:endParaRPr lang="et-EE" dirty="0"/>
          </a:p>
        </p:txBody>
      </p:sp>
      <p:cxnSp>
        <p:nvCxnSpPr>
          <p:cNvPr id="18" name="Sirge noolkonnektor 17"/>
          <p:cNvCxnSpPr/>
          <p:nvPr/>
        </p:nvCxnSpPr>
        <p:spPr>
          <a:xfrm flipV="1">
            <a:off x="6734755" y="4036669"/>
            <a:ext cx="1582309" cy="184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istkülik 20"/>
          <p:cNvSpPr/>
          <p:nvPr/>
        </p:nvSpPr>
        <p:spPr>
          <a:xfrm>
            <a:off x="4309132" y="3244334"/>
            <a:ext cx="3573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dirty="0"/>
              <a:t>Krista Kruuv-Käo slaid Tervisekassast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2725" y="6289271"/>
            <a:ext cx="3398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Krista Kruuv-Käo </a:t>
            </a:r>
            <a:r>
              <a:rPr lang="et-EE" dirty="0" smtClean="0"/>
              <a:t>slaid;  täiendatud</a:t>
            </a: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5070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liinikum e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3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4766</TotalTime>
  <Words>1116</Words>
  <Application>Microsoft Office PowerPoint</Application>
  <PresentationFormat>Laiekraan</PresentationFormat>
  <Paragraphs>221</Paragraphs>
  <Slides>18</Slides>
  <Notes>3</Notes>
  <HiddenSlides>0</HiddenSlides>
  <MMClips>0</MMClips>
  <ScaleCrop>false</ScaleCrop>
  <HeadingPairs>
    <vt:vector size="6" baseType="variant">
      <vt:variant>
        <vt:lpstr>Kasutatud fondid</vt:lpstr>
      </vt:variant>
      <vt:variant>
        <vt:i4>11</vt:i4>
      </vt:variant>
      <vt:variant>
        <vt:lpstr>Kujundus</vt:lpstr>
      </vt:variant>
      <vt:variant>
        <vt:i4>2</vt:i4>
      </vt:variant>
      <vt:variant>
        <vt:lpstr>Slaidipealkirjad</vt:lpstr>
      </vt:variant>
      <vt:variant>
        <vt:i4>18</vt:i4>
      </vt:variant>
    </vt:vector>
  </HeadingPairs>
  <TitlesOfParts>
    <vt:vector size="31" baseType="lpstr">
      <vt:lpstr>-apple-system</vt:lpstr>
      <vt:lpstr>Arial</vt:lpstr>
      <vt:lpstr>Calibri</vt:lpstr>
      <vt:lpstr>Corbel</vt:lpstr>
      <vt:lpstr>Courier New</vt:lpstr>
      <vt:lpstr>Dax Pro</vt:lpstr>
      <vt:lpstr>DaxPro-Medium</vt:lpstr>
      <vt:lpstr>Lab Grotesque</vt:lpstr>
      <vt:lpstr>Symbol</vt:lpstr>
      <vt:lpstr>Wingdings</vt:lpstr>
      <vt:lpstr>Wingdings 2</vt:lpstr>
      <vt:lpstr>Kliinikum eng</vt:lpstr>
      <vt:lpstr>Frame</vt:lpstr>
      <vt:lpstr>PowerPointi esitlus</vt:lpstr>
      <vt:lpstr>PowerPointi esitlus</vt:lpstr>
      <vt:lpstr>PowerPointi esitlus</vt:lpstr>
      <vt:lpstr>PowerPointi esitlus</vt:lpstr>
      <vt:lpstr>PowerPointi esitlus</vt:lpstr>
      <vt:lpstr>Polügeenne vs monogeenne geneetiline risk  </vt:lpstr>
      <vt:lpstr>PowerPointi esitlus</vt:lpstr>
      <vt:lpstr>RV prs teostatavusuuring 205 PI: Anni Lepland, Tartu Ülikool </vt:lpstr>
      <vt:lpstr>RV personaliseeritud sõeluuringu protsess 2026-2027  rahastamine Tervisekassa juhtprojektide alt  Hetkeseis: PRS Arvutusmudeli hanke ettevalmistus</vt:lpstr>
      <vt:lpstr>Kuidas naine teenusesse jõuab? </vt:lpstr>
      <vt:lpstr>PowerPointi esitlus</vt:lpstr>
      <vt:lpstr>PowerPointi esitlus</vt:lpstr>
      <vt:lpstr>PowerPointi esitlus</vt:lpstr>
      <vt:lpstr>PowerPointi esitlus</vt:lpstr>
      <vt:lpstr>PowerPointi esitlus</vt:lpstr>
      <vt:lpstr>Näidisvastus terviseportaalis Kavandatavas teenuses</vt:lpstr>
      <vt:lpstr>PowerPointi esitlus</vt:lpstr>
      <vt:lpstr>Z skoor, standardhälbe ühikud ja protsentiilid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 Henno</dc:creator>
  <cp:lastModifiedBy>Tiina Kahre</cp:lastModifiedBy>
  <cp:revision>52</cp:revision>
  <dcterms:created xsi:type="dcterms:W3CDTF">2023-03-03T13:27:43Z</dcterms:created>
  <dcterms:modified xsi:type="dcterms:W3CDTF">2026-05-05T08:43:59Z</dcterms:modified>
</cp:coreProperties>
</file>