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8288000" cy="10287000"/>
  <p:notesSz cx="6858000" cy="9144000"/>
  <p:embeddedFontLst>
    <p:embeddedFont>
      <p:font typeface="Open Sauce Bold" panose="020B0604020202020204" charset="-70"/>
      <p:regular r:id="rId23"/>
    </p:embeddedFont>
    <p:embeddedFont>
      <p:font typeface="Kavoon" panose="020B0604020202020204" charset="0"/>
      <p:regular r:id="rId24"/>
    </p:embeddedFont>
    <p:embeddedFont>
      <p:font typeface="Calibri" panose="020F0502020204030204" pitchFamily="34" charset="0"/>
      <p:regular r:id="rId25"/>
      <p:bold r:id="rId26"/>
      <p:italic r:id="rId27"/>
      <p:boldItalic r:id="rId28"/>
    </p:embeddedFont>
    <p:embeddedFont>
      <p:font typeface="Open Sans" panose="020B0604020202020204" charset="0"/>
      <p:regular r:id="rId29"/>
    </p:embeddedFont>
    <p:embeddedFont>
      <p:font typeface="Barlow Bold" panose="020B0604020202020204" charset="-70"/>
      <p:regular r:id="rId30"/>
    </p:embeddedFont>
    <p:embeddedFont>
      <p:font typeface="Playland" panose="020B0604020202020204" charset="-70"/>
      <p:regular r:id="rId31"/>
    </p:embeddedFont>
    <p:embeddedFont>
      <p:font typeface="Futura Bold" panose="020B0604020202020204" charset="-70"/>
      <p:regular r:id="rId32"/>
    </p:embeddedFont>
    <p:embeddedFont>
      <p:font typeface="Barlow" panose="020B0604020202020204" charset="-70"/>
      <p:regular r:id="rId33"/>
    </p:embeddedFont>
    <p:embeddedFont>
      <p:font typeface="tHe sOmEtHiNg" panose="020B0604020202020204"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9" d="100"/>
          <a:sy n="69" d="100"/>
        </p:scale>
        <p:origin x="22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04.05.2026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Tavaliselt defineeritakse väärtust kui ravi tulemuste suhet selle ravi osutamise kuludesse. </a:t>
            </a:r>
          </a:p>
          <a:p>
            <a:endParaRPr lang="en-US"/>
          </a:p>
          <a:p>
            <a:r>
              <a:rPr lang="en-US"/>
              <a:t>Seda põhimõtet on üha enam hakatud rakendama ka laborimeditsiinis, kus traditsiooniline keskendumine uuringute mahule ja efektiivsusele ei ole enam piisav.</a:t>
            </a:r>
          </a:p>
          <a:p>
            <a:endParaRPr lang="en-US"/>
          </a:p>
          <a:p>
            <a:r>
              <a:rPr lang="en-US"/>
              <a:t>Labori panus ei seisne mitte uuringute arvus ega kiiruses, vaid selles, kuidas need uuringud mõjutavad diagnoosi, ravivalikuid ja patsiendi lõpptulemust.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rääkida proovimaterjali markeerimisest ja probleemidest, kuidas labori püüab kinni vale patsiendi proovimaterjale</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Tulles tagasi väärtuspõhise süsteemi põhimõtete juurde....</a:t>
            </a:r>
          </a:p>
          <a:p>
            <a:endParaRPr lang="en-US"/>
          </a:p>
          <a:p>
            <a:r>
              <a:rPr lang="en-US"/>
              <a:t>Siia tulevad mängi kvaliteedi indikaatori, mis võimaldavad tuvastada vigu, jälgida protsessi ja parandada süsteemi. </a:t>
            </a:r>
          </a:p>
          <a:p>
            <a:r>
              <a:rPr lang="en-US"/>
              <a:t>Ehk siis kvaliteedi indikaatorite eesmärk ongi vähendada pre ja postanalüütilisi vigu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Väärtus tekib siis, kui paraneb kliiniline tulemus.</a:t>
            </a:r>
          </a:p>
          <a:p>
            <a:endParaRPr lang="en-US"/>
          </a:p>
          <a:p>
            <a:r>
              <a:rPr lang="en-US"/>
              <a:t>.. ja nendest me kuuleme põhjalikumalt pärast lõunat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 välja pakutud väärtuspõhise süsteemi kolm põhimõtet, mis on tihedalt omavahel seotud.</a:t>
            </a:r>
          </a:p>
          <a:p>
            <a:endParaRPr lang="en-US"/>
          </a:p>
          <a:p>
            <a:r>
              <a:rPr lang="en-US"/>
              <a:t>Tervishoiu peamine eesmärk peaks olema patsiendile väärtuse loomine. See väärtus ei teki aga üksiku protseduuri või visiidi käigus, vaid kogu ravitsükli jooksul, kus käsitletakse konkreetset haigusseisundit terviklikult. Kuigi võib tunduda iseenesestmõistetav, et patsiendi heaolu ongi süsteemi keskmes, on just see ainus eesmärk, mis suudab ühildada kõigi osapoolte – patsientide, arstide, tervishoiuasutuste, tööandjate ja riigi – huvid ning on ka eetiliselt kõige põhjendatum.</a:t>
            </a:r>
          </a:p>
          <a:p>
            <a:endParaRPr lang="en-US"/>
          </a:p>
          <a:p>
            <a:r>
              <a:rPr lang="en-US"/>
              <a:t>Selleks, et patsiendile rohkem väärtust luua, tuleb ravi korraldada mitte erialade või üksikute protseduuride kaupa, vaid lähtudes haigusest ja kogu raviprotsessist. See on eriti oluline tänapäeval, kus paljudel patsientidel esineb korraga mitu kroonilist haigust. Selline lähenemine aitab vähendada tervishoiu killustatust ja loob aluse ka tasustamissüsteemi muutmiseks – tasu ei peaks enam sõltuma tehtud teenuste arvust, vaid kogu ravitsüklist, hõlmates nii uuringuid, ravi kui ka järelkontrolli.</a:t>
            </a:r>
          </a:p>
          <a:p>
            <a:endParaRPr lang="en-US"/>
          </a:p>
          <a:p>
            <a:r>
              <a:rPr lang="en-US"/>
              <a:t>Väärtuspõhine tasustamine tähendab, et makstakse tulemuste ja kvaliteedi eest, mitte lihtsalt suurema hulga teenuste osutamise eest. See suunab süsteemi keskenduma sellele, mis tegelikult parandab patsiendi tervist.</a:t>
            </a:r>
          </a:p>
          <a:p>
            <a:endParaRPr lang="en-US"/>
          </a:p>
          <a:p>
            <a:r>
              <a:rPr lang="en-US"/>
              <a:t>Selle juures on väga oluline tulemuste mõõtmine. Ainult siis, kui me mõõdame, millised on ravitulemused, saame aru, mis toimib ja mis mitte. Head mõõdikud annavad vajalikku tagasisidet ning aitavad süsteemi pidevalt parandada.</a:t>
            </a:r>
          </a:p>
          <a:p>
            <a:endParaRPr lang="en-US"/>
          </a:p>
          <a:p>
            <a:r>
              <a:rPr lang="en-US"/>
              <a:t>Kuigi üleminek mahupõhiselt süsteemilt väärtuspõhisele ei ole lihtne ja võtab aega, ei ole see enam pelgalt teoreetiline idee. Praktikas on juba mitmeid algatusi, mis näitavad, et selline lähenemine on teostatav ja vajalik.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Eelmise aasta detsembris toimus Itaalias EFLM-i korraldatud preanalüütika konverents, kus tutvustati ka  10-punktilist manifesti väärtuspõhise laborimeditsiini rakendamiseks reaalses praktikas. Eriti rõhutati kahte punkt... </a:t>
            </a:r>
          </a:p>
          <a:p>
            <a:endParaRPr lang="en-US"/>
          </a:p>
          <a:p>
            <a:r>
              <a:rPr lang="en-US"/>
              <a:t>Punkt 2 - Muuta andmed kliiniliseks informatsiooniks - Numbrid on andmed, informatsioon tekib aga siis, kui numbritele antakse tähendus ehk täiendatakse parameetritega, mis aitavad nendest numbritest aru saada (mõõtühikud, referentsvahemikud, otsustuspiirid, interpriteerivad kommentaarid).  Kasutaja – olgu selleks arst või patsient – seisukohalt on oluline just andmete muutmine kasulikuks informatsiooniks, kuna just see informatsioon, mitte toored analüütilised tulemused, mõjutab kliinilist mõtlemist ja otsuste tegemist. </a:t>
            </a:r>
          </a:p>
          <a:p>
            <a:endParaRPr lang="en-US"/>
          </a:p>
          <a:p>
            <a:r>
              <a:rPr lang="en-US"/>
              <a:t>Punkt 7 - Mõõta ja parandada kliinilisi tulemusi - laboris on mitmeid mõõdikud, millega me hindame protsessi toimivust (kvaliteedi indikaatorid). Kuid need näitavad eelkõige seda, kui hästi protsess toimib, mitte otseselt seda, milline on mõju patsiendile. Samas ei ole alati lihtne siduda laboritulemusi otseselt tervisetulemustega, sest patsiendi lõpptulemus sõltub paljude osapoolte – arstide, õdede ja patsiendi enda – koostööst.</a:t>
            </a:r>
          </a:p>
          <a:p>
            <a:endParaRPr lang="en-US"/>
          </a:p>
          <a:p>
            <a:r>
              <a:rPr lang="en-US"/>
              <a:t>Sellegipoolest näitavad just kliinilised tulemused kõige paremini laborimeditsiini tegelikku väärtust. Seetõttu on oluline siduda laboriuuringud patsiendi raviprotsessiga ning hinnata nende mõju laiemalt – nii kliinilisest, korralduslikust kui ka majanduslikust vaatenurgast.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Seda pilti võib kirjeldada kahte viisi:</a:t>
            </a:r>
          </a:p>
          <a:p>
            <a:r>
              <a:rPr lang="en-US"/>
              <a:t>1) kui palju on meil analüütilisi tulemusi võrreldes saadud tegevust toetava informatsiooniga.</a:t>
            </a:r>
          </a:p>
          <a:p>
            <a:r>
              <a:rPr lang="en-US"/>
              <a:t>2) kui palju analüütilisi andmeid me väljastame ja kui kui palju neist klient tegelikult vajab - nt ületestimine / happe-aluse tasakaalu uuringud - meie teeme RapidPoint seadmetel, väljastame paneeli, kus on üle 10 parameetri ning neist tegelikult enamus ajast vajatakse vaid 4-5 parameetrit.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Traditsiooniliselt on labor olnud pigem passiivne teenusepakkuja, kes edastab numbrilisi tulemusi. Nüüd aga rõhutakse vajadust muuta see roll aktiivseks partnerluseks.  Laborilt oodatakse tulemuste tõlgendamist, osalemist otsustusprotsessis ning abi sobivate uuringute valimisel.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Labori väärtus ei teki üksnes analüütilises faasis, vaid hõlmab ka preanalüütilist ja postanalüütilist etappi.</a:t>
            </a:r>
          </a:p>
          <a:p>
            <a:endParaRPr lang="en-US"/>
          </a:p>
          <a:p>
            <a:r>
              <a:rPr lang="en-US"/>
              <a:t>Selleks, et saada usaldusväärset uuringu tulemust on vaja kvaliteetset proovimaterjali. Just pre-pre-analüütiline etapp vajab labori poolt suuremat tähelepanu, sest kes kui mitte labor teab, mida tähendab "kvaliteetne proovimaterjal" ja kuidas seda kvaliteeti tagada. </a:t>
            </a:r>
          </a:p>
          <a:p>
            <a:endParaRPr lang="en-US"/>
          </a:p>
          <a:p>
            <a:r>
              <a:rPr lang="en-US"/>
              <a:t>Siit tuleb ka otsene seos post-analüütikaga. Tulemuste vale tõlgendamine on üks sagedasemaid diagnostiliste vigade põhjuseid, mistõttu on ka interpretatsiooni kvaliteedi parandamine olulise tähtsusega.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Suurem fookus peaks olema preanalüütikal, kuna see on kõikide järgmiste etappide alus. </a:t>
            </a:r>
          </a:p>
          <a:p>
            <a:r>
              <a:rPr lang="en-US"/>
              <a:t>Oluline ei ole see, et lihtsalt on võetud proovimaterjal, vaid see, et oleks tellitud õige uuring, proovimaterjal oleks võetud õigelt patsiendilt, õige proovivõtu tehnikaga ning õigel ajal. Kui vähemalt ühes neist punktides on tehtud viga, siis me ei saa rääkida usaldusväärsest uuringutulemusest. </a:t>
            </a:r>
          </a:p>
          <a:p>
            <a:endParaRPr lang="en-US"/>
          </a:p>
          <a:p>
            <a:r>
              <a:rPr lang="en-US"/>
              <a:t>Probleemid:</a:t>
            </a:r>
          </a:p>
          <a:p>
            <a:r>
              <a:rPr lang="en-US"/>
              <a:t>1. Valed uuringud</a:t>
            </a:r>
          </a:p>
          <a:p>
            <a:r>
              <a:rPr lang="en-US"/>
              <a:t>2. Proovivõtu vead</a:t>
            </a:r>
          </a:p>
          <a:p>
            <a:r>
              <a:rPr lang="en-US"/>
              <a:t>3. Vale proovimaterjali käsitlus</a:t>
            </a:r>
          </a:p>
          <a:p>
            <a:r>
              <a:rPr lang="en-US"/>
              <a:t>4. Ületestimine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 usun, et preanalüütika on probleemiks mitte ainult meie haiglas, kui ka teistes haiglates. Väga raske on muuta inimeste käitumist, kui nad on aastaid teinud ühte moodi. Meil haiglas, peale proovivõtu juhendite on olemas ka koolitus "laboripäev õdedele", mis toimub 4x aastas ning on kohustuslik kõikidele õdedele läbimiseks 1x 3 aasta jookusl. See on 4-5 tunnine koolitus, kus käsitleme erinevate laboriüksuste preanalüütikat ning toome esile enam levinud vigu. </a:t>
            </a:r>
          </a:p>
          <a:p>
            <a:endParaRPr lang="en-US"/>
          </a:p>
          <a:p>
            <a:r>
              <a:rPr lang="en-US"/>
              <a:t>Ma kunagi osalesin praktikajuhendajate koolitusel, kus olsalesid ka teiste haiglate õed, ning kuidagi tuli jutuks see koolitus ja päris mitmed õed ütlesid, et nende haiglas sellist koolitust ei toimu ja nad tegelikult väga sooviksid seal osaleda. Ehk mõttekoht ka teile :) </a:t>
            </a:r>
          </a:p>
          <a:p>
            <a:endParaRPr lang="en-US"/>
          </a:p>
          <a:p>
            <a:r>
              <a:rPr lang="en-US"/>
              <a:t>Oleme ka viinud läbi osakonnapõhiseid koolitusi, kus käsitlesime just selles osakonnas tehtavaid vigu. </a:t>
            </a:r>
          </a:p>
          <a:p>
            <a:endParaRPr lang="en-US"/>
          </a:p>
          <a:p>
            <a:r>
              <a:rPr lang="en-US"/>
              <a:t>Oluline on anda ka tagasiside esinevatest vigadest. Rääkida eraldi osakondadega ja püüda leida lahendust / kompromisse. nt iga kuu teha kokkuvõte vigadest ja esitada osakonda.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Näited elust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31.sv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8.png"/><Relationship Id="rId7" Type="http://schemas.openxmlformats.org/officeDocument/2006/relationships/image" Target="../media/image41.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8.sv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3.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11.sv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svg"/><Relationship Id="rId5" Type="http://schemas.openxmlformats.org/officeDocument/2006/relationships/image" Target="../media/image15.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34383" y="2348845"/>
            <a:ext cx="13710444" cy="5589309"/>
            <a:chOff x="0" y="0"/>
            <a:chExt cx="996890" cy="406400"/>
          </a:xfrm>
        </p:grpSpPr>
        <p:sp>
          <p:nvSpPr>
            <p:cNvPr id="3" name="Freeform 3"/>
            <p:cNvSpPr/>
            <p:nvPr/>
          </p:nvSpPr>
          <p:spPr>
            <a:xfrm>
              <a:off x="0" y="0"/>
              <a:ext cx="996890" cy="406400"/>
            </a:xfrm>
            <a:custGeom>
              <a:avLst/>
              <a:gdLst/>
              <a:ahLst/>
              <a:cxnLst/>
              <a:rect l="l" t="t" r="r" b="b"/>
              <a:pathLst>
                <a:path w="996890" h="406400">
                  <a:moveTo>
                    <a:pt x="793690" y="0"/>
                  </a:moveTo>
                  <a:cubicBezTo>
                    <a:pt x="905914" y="0"/>
                    <a:pt x="996890" y="90976"/>
                    <a:pt x="996890" y="203200"/>
                  </a:cubicBezTo>
                  <a:cubicBezTo>
                    <a:pt x="996890" y="315424"/>
                    <a:pt x="905914" y="406400"/>
                    <a:pt x="793690" y="406400"/>
                  </a:cubicBezTo>
                  <a:lnTo>
                    <a:pt x="203200" y="406400"/>
                  </a:lnTo>
                  <a:cubicBezTo>
                    <a:pt x="90976" y="406400"/>
                    <a:pt x="0" y="315424"/>
                    <a:pt x="0" y="203200"/>
                  </a:cubicBezTo>
                  <a:cubicBezTo>
                    <a:pt x="0" y="90976"/>
                    <a:pt x="90976" y="0"/>
                    <a:pt x="203200"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85725"/>
              <a:ext cx="996890" cy="492125"/>
            </a:xfrm>
            <a:prstGeom prst="rect">
              <a:avLst/>
            </a:prstGeom>
          </p:spPr>
          <p:txBody>
            <a:bodyPr lIns="50800" tIns="50800" rIns="50800" bIns="50800" rtlCol="0" anchor="ctr"/>
            <a:lstStyle/>
            <a:p>
              <a:pPr algn="ctr">
                <a:lnSpc>
                  <a:spcPts val="3600"/>
                </a:lnSpc>
              </a:pPr>
              <a:endParaRPr/>
            </a:p>
          </p:txBody>
        </p:sp>
      </p:grpSp>
      <p:sp>
        <p:nvSpPr>
          <p:cNvPr id="5" name="Freeform 5"/>
          <p:cNvSpPr/>
          <p:nvPr/>
        </p:nvSpPr>
        <p:spPr>
          <a:xfrm rot="-10800000">
            <a:off x="8862759" y="-431256"/>
            <a:ext cx="5743178" cy="11149512"/>
          </a:xfrm>
          <a:custGeom>
            <a:avLst/>
            <a:gdLst/>
            <a:ahLst/>
            <a:cxnLst/>
            <a:rect l="l" t="t" r="r" b="b"/>
            <a:pathLst>
              <a:path w="5743178" h="11149512">
                <a:moveTo>
                  <a:pt x="0" y="0"/>
                </a:moveTo>
                <a:lnTo>
                  <a:pt x="5743177" y="0"/>
                </a:lnTo>
                <a:lnTo>
                  <a:pt x="5743177" y="11149512"/>
                </a:lnTo>
                <a:lnTo>
                  <a:pt x="0" y="1114951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grpSp>
        <p:nvGrpSpPr>
          <p:cNvPr id="6" name="Group 6"/>
          <p:cNvGrpSpPr/>
          <p:nvPr/>
        </p:nvGrpSpPr>
        <p:grpSpPr>
          <a:xfrm>
            <a:off x="9331530" y="2740692"/>
            <a:ext cx="4805636" cy="4805616"/>
            <a:chOff x="0" y="0"/>
            <a:chExt cx="6350000" cy="6349975"/>
          </a:xfrm>
        </p:grpSpPr>
        <p:sp>
          <p:nvSpPr>
            <p:cNvPr id="7" name="Freeform 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r="-25046"/>
              </a:stretch>
            </a:blipFill>
          </p:spPr>
        </p:sp>
      </p:grpSp>
      <p:sp>
        <p:nvSpPr>
          <p:cNvPr id="8" name="AutoShape 8"/>
          <p:cNvSpPr/>
          <p:nvPr/>
        </p:nvSpPr>
        <p:spPr>
          <a:xfrm>
            <a:off x="1028700" y="7406119"/>
            <a:ext cx="337358" cy="0"/>
          </a:xfrm>
          <a:prstGeom prst="line">
            <a:avLst/>
          </a:prstGeom>
          <a:ln w="47625" cap="rnd">
            <a:gradFill>
              <a:gsLst>
                <a:gs pos="0">
                  <a:srgbClr val="CDFFD8">
                    <a:alpha val="100000"/>
                  </a:srgbClr>
                </a:gs>
                <a:gs pos="100000">
                  <a:srgbClr val="94B9FF">
                    <a:alpha val="100000"/>
                  </a:srgbClr>
                </a:gs>
              </a:gsLst>
              <a:lin ang="0"/>
            </a:gradFill>
            <a:prstDash val="solid"/>
            <a:headEnd type="none" w="sm" len="sm"/>
            <a:tailEnd type="none" w="sm" len="sm"/>
          </a:ln>
        </p:spPr>
      </p:sp>
      <p:sp>
        <p:nvSpPr>
          <p:cNvPr id="9" name="TextBox 9"/>
          <p:cNvSpPr txBox="1"/>
          <p:nvPr/>
        </p:nvSpPr>
        <p:spPr>
          <a:xfrm>
            <a:off x="109954" y="3876675"/>
            <a:ext cx="9034046" cy="2524125"/>
          </a:xfrm>
          <a:prstGeom prst="rect">
            <a:avLst/>
          </a:prstGeom>
        </p:spPr>
        <p:txBody>
          <a:bodyPr lIns="0" tIns="0" rIns="0" bIns="0" rtlCol="0" anchor="t">
            <a:spAutoFit/>
          </a:bodyPr>
          <a:lstStyle/>
          <a:p>
            <a:pPr algn="l">
              <a:lnSpc>
                <a:spcPts val="9960"/>
              </a:lnSpc>
            </a:pPr>
            <a:r>
              <a:rPr lang="en-US" sz="8300" b="1">
                <a:solidFill>
                  <a:srgbClr val="0097B2"/>
                </a:solidFill>
                <a:latin typeface="Barlow Bold"/>
                <a:ea typeface="Barlow Bold"/>
                <a:cs typeface="Barlow Bold"/>
                <a:sym typeface="Barlow Bold"/>
              </a:rPr>
              <a:t>VÄÄRTUSPÕHINE</a:t>
            </a:r>
          </a:p>
          <a:p>
            <a:pPr algn="l">
              <a:lnSpc>
                <a:spcPts val="9960"/>
              </a:lnSpc>
            </a:pPr>
            <a:r>
              <a:rPr lang="en-US" sz="8300" b="1">
                <a:solidFill>
                  <a:srgbClr val="0097B2"/>
                </a:solidFill>
                <a:latin typeface="Barlow Bold"/>
                <a:ea typeface="Barlow Bold"/>
                <a:cs typeface="Barlow Bold"/>
                <a:sym typeface="Barlow Bold"/>
              </a:rPr>
              <a:t>LABORIMEDITSIIN</a:t>
            </a:r>
          </a:p>
        </p:txBody>
      </p:sp>
      <p:sp>
        <p:nvSpPr>
          <p:cNvPr id="10" name="TextBox 10"/>
          <p:cNvSpPr txBox="1"/>
          <p:nvPr/>
        </p:nvSpPr>
        <p:spPr>
          <a:xfrm>
            <a:off x="1028700" y="7601814"/>
            <a:ext cx="5977917" cy="1099820"/>
          </a:xfrm>
          <a:prstGeom prst="rect">
            <a:avLst/>
          </a:prstGeom>
        </p:spPr>
        <p:txBody>
          <a:bodyPr lIns="0" tIns="0" rIns="0" bIns="0" rtlCol="0" anchor="t">
            <a:spAutoFit/>
          </a:bodyPr>
          <a:lstStyle/>
          <a:p>
            <a:pPr algn="l">
              <a:lnSpc>
                <a:spcPts val="4480"/>
              </a:lnSpc>
            </a:pPr>
            <a:r>
              <a:rPr lang="en-US" sz="3200">
                <a:solidFill>
                  <a:srgbClr val="000000"/>
                </a:solidFill>
                <a:latin typeface="Barlow"/>
                <a:ea typeface="Barlow"/>
                <a:cs typeface="Barlow"/>
                <a:sym typeface="Barlow"/>
              </a:rPr>
              <a:t>Anna Erik</a:t>
            </a:r>
          </a:p>
          <a:p>
            <a:pPr algn="l">
              <a:lnSpc>
                <a:spcPts val="4480"/>
              </a:lnSpc>
            </a:pPr>
            <a:r>
              <a:rPr lang="en-US" sz="3200">
                <a:solidFill>
                  <a:srgbClr val="000000"/>
                </a:solidFill>
                <a:latin typeface="Barlow"/>
                <a:ea typeface="Barlow"/>
                <a:cs typeface="Barlow"/>
                <a:sym typeface="Barlow"/>
              </a:rPr>
              <a:t>IVKH laborispetsialist</a:t>
            </a:r>
          </a:p>
        </p:txBody>
      </p:sp>
      <p:sp>
        <p:nvSpPr>
          <p:cNvPr id="11" name="TextBox 11"/>
          <p:cNvSpPr txBox="1"/>
          <p:nvPr/>
        </p:nvSpPr>
        <p:spPr>
          <a:xfrm>
            <a:off x="1028700" y="9083721"/>
            <a:ext cx="5977917" cy="537845"/>
          </a:xfrm>
          <a:prstGeom prst="rect">
            <a:avLst/>
          </a:prstGeom>
        </p:spPr>
        <p:txBody>
          <a:bodyPr lIns="0" tIns="0" rIns="0" bIns="0" rtlCol="0" anchor="t">
            <a:spAutoFit/>
          </a:bodyPr>
          <a:lstStyle/>
          <a:p>
            <a:pPr algn="l">
              <a:lnSpc>
                <a:spcPts val="4480"/>
              </a:lnSpc>
            </a:pPr>
            <a:r>
              <a:rPr lang="en-US" sz="3200">
                <a:solidFill>
                  <a:srgbClr val="000000"/>
                </a:solidFill>
                <a:latin typeface="Barlow"/>
                <a:ea typeface="Barlow"/>
                <a:cs typeface="Barlow"/>
                <a:sym typeface="Barlow"/>
              </a:rPr>
              <a:t>06.05.2026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819842" y="3568637"/>
            <a:ext cx="1816668" cy="0"/>
          </a:xfrm>
          <a:prstGeom prst="line">
            <a:avLst/>
          </a:prstGeom>
          <a:ln w="47625" cap="rnd">
            <a:gradFill>
              <a:gsLst>
                <a:gs pos="0">
                  <a:srgbClr val="CDFFD8">
                    <a:alpha val="100000"/>
                  </a:srgbClr>
                </a:gs>
                <a:gs pos="100000">
                  <a:srgbClr val="94B9FF">
                    <a:alpha val="100000"/>
                  </a:srgbClr>
                </a:gs>
              </a:gsLst>
              <a:lin ang="0"/>
            </a:gradFill>
            <a:prstDash val="solid"/>
            <a:headEnd type="none" w="sm" len="sm"/>
            <a:tailEnd type="none" w="sm" len="sm"/>
          </a:ln>
        </p:spPr>
      </p:sp>
      <p:sp>
        <p:nvSpPr>
          <p:cNvPr id="3" name="AutoShape 3"/>
          <p:cNvSpPr/>
          <p:nvPr/>
        </p:nvSpPr>
        <p:spPr>
          <a:xfrm>
            <a:off x="1028700" y="3568637"/>
            <a:ext cx="1816668" cy="0"/>
          </a:xfrm>
          <a:prstGeom prst="line">
            <a:avLst/>
          </a:prstGeom>
          <a:ln w="47625" cap="rnd">
            <a:gradFill>
              <a:gsLst>
                <a:gs pos="0">
                  <a:srgbClr val="CDFFD8">
                    <a:alpha val="100000"/>
                  </a:srgbClr>
                </a:gs>
                <a:gs pos="100000">
                  <a:srgbClr val="94B9FF">
                    <a:alpha val="100000"/>
                  </a:srgbClr>
                </a:gs>
              </a:gsLst>
              <a:lin ang="0"/>
            </a:gradFill>
            <a:prstDash val="solid"/>
            <a:headEnd type="none" w="sm" len="sm"/>
            <a:tailEnd type="none" w="sm" len="sm"/>
          </a:ln>
        </p:spPr>
      </p:sp>
      <p:grpSp>
        <p:nvGrpSpPr>
          <p:cNvPr id="4" name="Group 4"/>
          <p:cNvGrpSpPr/>
          <p:nvPr/>
        </p:nvGrpSpPr>
        <p:grpSpPr>
          <a:xfrm>
            <a:off x="2919468" y="1679320"/>
            <a:ext cx="3900373" cy="3900358"/>
            <a:chOff x="0" y="0"/>
            <a:chExt cx="6350000" cy="6349975"/>
          </a:xfrm>
        </p:grpSpPr>
        <p:sp>
          <p:nvSpPr>
            <p:cNvPr id="5" name="Freeform 5"/>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25046" r="-25046"/>
              </a:stretch>
            </a:blipFill>
          </p:spPr>
        </p:sp>
      </p:grpSp>
      <p:sp>
        <p:nvSpPr>
          <p:cNvPr id="6" name="TextBox 6"/>
          <p:cNvSpPr txBox="1"/>
          <p:nvPr/>
        </p:nvSpPr>
        <p:spPr>
          <a:xfrm>
            <a:off x="794657" y="5818787"/>
            <a:ext cx="7467444" cy="3952875"/>
          </a:xfrm>
          <a:prstGeom prst="rect">
            <a:avLst/>
          </a:prstGeom>
        </p:spPr>
        <p:txBody>
          <a:bodyPr lIns="0" tIns="0" rIns="0" bIns="0" rtlCol="0" anchor="t">
            <a:spAutoFit/>
          </a:bodyPr>
          <a:lstStyle/>
          <a:p>
            <a:pPr algn="ctr">
              <a:lnSpc>
                <a:spcPts val="6239"/>
              </a:lnSpc>
            </a:pPr>
            <a:r>
              <a:rPr lang="en-US" sz="5199">
                <a:solidFill>
                  <a:srgbClr val="10BB82"/>
                </a:solidFill>
                <a:latin typeface="Kavoon"/>
                <a:ea typeface="Kavoon"/>
                <a:cs typeface="Kavoon"/>
                <a:sym typeface="Kavoon"/>
              </a:rPr>
              <a:t>Kui arvad, et oled kõike näinud ja rohkem loomingulisemaks minna ei saa..</a:t>
            </a:r>
          </a:p>
        </p:txBody>
      </p:sp>
      <p:grpSp>
        <p:nvGrpSpPr>
          <p:cNvPr id="7" name="Group 7"/>
          <p:cNvGrpSpPr/>
          <p:nvPr/>
        </p:nvGrpSpPr>
        <p:grpSpPr>
          <a:xfrm>
            <a:off x="8595476" y="2316100"/>
            <a:ext cx="8663824" cy="6363998"/>
            <a:chOff x="0" y="0"/>
            <a:chExt cx="11551766" cy="8485330"/>
          </a:xfrm>
        </p:grpSpPr>
        <p:sp>
          <p:nvSpPr>
            <p:cNvPr id="8" name="AutoShape 8"/>
            <p:cNvSpPr/>
            <p:nvPr/>
          </p:nvSpPr>
          <p:spPr>
            <a:xfrm rot="-10800000">
              <a:off x="1408019" y="5806185"/>
              <a:ext cx="2422224" cy="0"/>
            </a:xfrm>
            <a:prstGeom prst="line">
              <a:avLst/>
            </a:prstGeom>
            <a:ln w="63500" cap="rnd">
              <a:gradFill>
                <a:gsLst>
                  <a:gs pos="0">
                    <a:srgbClr val="CDFFD8">
                      <a:alpha val="100000"/>
                    </a:srgbClr>
                  </a:gs>
                  <a:gs pos="100000">
                    <a:srgbClr val="94B9FF">
                      <a:alpha val="100000"/>
                    </a:srgbClr>
                  </a:gs>
                </a:gsLst>
                <a:lin ang="0"/>
              </a:gradFill>
              <a:prstDash val="solid"/>
              <a:headEnd type="none" w="sm" len="sm"/>
              <a:tailEnd type="none" w="sm" len="sm"/>
            </a:ln>
          </p:spPr>
        </p:sp>
        <p:sp>
          <p:nvSpPr>
            <p:cNvPr id="9" name="AutoShape 9"/>
            <p:cNvSpPr/>
            <p:nvPr/>
          </p:nvSpPr>
          <p:spPr>
            <a:xfrm rot="-10800000">
              <a:off x="9129541" y="5806185"/>
              <a:ext cx="2422224" cy="0"/>
            </a:xfrm>
            <a:prstGeom prst="line">
              <a:avLst/>
            </a:prstGeom>
            <a:ln w="63500" cap="rnd">
              <a:gradFill>
                <a:gsLst>
                  <a:gs pos="0">
                    <a:srgbClr val="CDFFD8">
                      <a:alpha val="100000"/>
                    </a:srgbClr>
                  </a:gs>
                  <a:gs pos="100000">
                    <a:srgbClr val="94B9FF">
                      <a:alpha val="100000"/>
                    </a:srgbClr>
                  </a:gs>
                </a:gsLst>
                <a:lin ang="0"/>
              </a:gradFill>
              <a:prstDash val="solid"/>
              <a:headEnd type="none" w="sm" len="sm"/>
              <a:tailEnd type="none" w="sm" len="sm"/>
            </a:ln>
          </p:spPr>
        </p:sp>
        <p:grpSp>
          <p:nvGrpSpPr>
            <p:cNvPr id="10" name="Group 10"/>
            <p:cNvGrpSpPr/>
            <p:nvPr/>
          </p:nvGrpSpPr>
          <p:grpSpPr>
            <a:xfrm>
              <a:off x="3986683" y="3342492"/>
              <a:ext cx="5142859" cy="5142838"/>
              <a:chOff x="0" y="0"/>
              <a:chExt cx="6350000" cy="6349975"/>
            </a:xfrm>
          </p:grpSpPr>
          <p:sp>
            <p:nvSpPr>
              <p:cNvPr id="11" name="Freeform 11"/>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r="-25046"/>
                </a:stretch>
              </a:blipFill>
            </p:spPr>
          </p:sp>
        </p:grpSp>
        <p:sp>
          <p:nvSpPr>
            <p:cNvPr id="12" name="AutoShape 12"/>
            <p:cNvSpPr/>
            <p:nvPr/>
          </p:nvSpPr>
          <p:spPr>
            <a:xfrm rot="-6508029">
              <a:off x="-1482451" y="3738117"/>
              <a:ext cx="4427634" cy="0"/>
            </a:xfrm>
            <a:prstGeom prst="line">
              <a:avLst/>
            </a:prstGeom>
            <a:ln w="63500" cap="rnd">
              <a:gradFill>
                <a:gsLst>
                  <a:gs pos="0">
                    <a:srgbClr val="CDFFD8">
                      <a:alpha val="100000"/>
                    </a:srgbClr>
                  </a:gs>
                  <a:gs pos="100000">
                    <a:srgbClr val="94B9FF">
                      <a:alpha val="100000"/>
                    </a:srgbClr>
                  </a:gs>
                </a:gsLst>
                <a:lin ang="0"/>
              </a:gradFill>
              <a:prstDash val="solid"/>
              <a:headEnd type="none" w="sm" len="sm"/>
              <a:tailEnd type="none" w="sm" len="sm"/>
            </a:ln>
          </p:spPr>
        </p:sp>
        <p:sp>
          <p:nvSpPr>
            <p:cNvPr id="13" name="TextBox 13"/>
            <p:cNvSpPr txBox="1"/>
            <p:nvPr/>
          </p:nvSpPr>
          <p:spPr>
            <a:xfrm>
              <a:off x="2508990" y="0"/>
              <a:ext cx="8725605" cy="1701800"/>
            </a:xfrm>
            <a:prstGeom prst="rect">
              <a:avLst/>
            </a:prstGeom>
          </p:spPr>
          <p:txBody>
            <a:bodyPr lIns="0" tIns="0" rIns="0" bIns="0" rtlCol="0" anchor="t">
              <a:spAutoFit/>
            </a:bodyPr>
            <a:lstStyle/>
            <a:p>
              <a:pPr algn="ctr">
                <a:lnSpc>
                  <a:spcPts val="10079"/>
                </a:lnSpc>
              </a:pPr>
              <a:r>
                <a:rPr lang="en-US" sz="8399" dirty="0">
                  <a:solidFill>
                    <a:srgbClr val="0097B2"/>
                  </a:solidFill>
                  <a:latin typeface="Kavoon"/>
                  <a:ea typeface="Kavoon"/>
                  <a:cs typeface="Kavoon"/>
                  <a:sym typeface="Kavoon"/>
                </a:rPr>
                <a:t>SAAB IKKA!</a:t>
              </a:r>
            </a:p>
          </p:txBody>
        </p:sp>
      </p:grpSp>
      <p:sp>
        <p:nvSpPr>
          <p:cNvPr id="14" name="TextBox 14"/>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A7188"/>
        </a:solidFill>
        <a:effectLst/>
      </p:bgPr>
    </p:bg>
    <p:spTree>
      <p:nvGrpSpPr>
        <p:cNvPr id="1" name=""/>
        <p:cNvGrpSpPr/>
        <p:nvPr/>
      </p:nvGrpSpPr>
      <p:grpSpPr>
        <a:xfrm>
          <a:off x="0" y="0"/>
          <a:ext cx="0" cy="0"/>
          <a:chOff x="0" y="0"/>
          <a:chExt cx="0" cy="0"/>
        </a:xfrm>
      </p:grpSpPr>
      <p:sp>
        <p:nvSpPr>
          <p:cNvPr id="2" name="TextBox 2"/>
          <p:cNvSpPr txBox="1"/>
          <p:nvPr/>
        </p:nvSpPr>
        <p:spPr>
          <a:xfrm>
            <a:off x="9949800" y="1805279"/>
            <a:ext cx="7454756" cy="6588610"/>
          </a:xfrm>
          <a:prstGeom prst="rect">
            <a:avLst/>
          </a:prstGeom>
        </p:spPr>
        <p:txBody>
          <a:bodyPr lIns="0" tIns="0" rIns="0" bIns="0" rtlCol="0" anchor="t">
            <a:spAutoFit/>
          </a:bodyPr>
          <a:lstStyle/>
          <a:p>
            <a:pPr algn="ctr">
              <a:lnSpc>
                <a:spcPts val="8766"/>
              </a:lnSpc>
              <a:spcBef>
                <a:spcPct val="0"/>
              </a:spcBef>
            </a:pPr>
            <a:r>
              <a:rPr lang="en-US" sz="6352" b="1">
                <a:solidFill>
                  <a:srgbClr val="FDFBFB"/>
                </a:solidFill>
                <a:latin typeface="Open Sauce Bold"/>
                <a:ea typeface="Open Sauce Bold"/>
                <a:cs typeface="Open Sauce Bold"/>
                <a:sym typeface="Open Sauce Bold"/>
              </a:rPr>
              <a:t>MITTE MINGIL JUHUL EI TOHI VERD ÜHEST KATSUTIST TEISE KATSUTISSE ÜMBER KALLATA!</a:t>
            </a:r>
          </a:p>
        </p:txBody>
      </p:sp>
      <p:sp>
        <p:nvSpPr>
          <p:cNvPr id="3" name="Freeform 3"/>
          <p:cNvSpPr/>
          <p:nvPr/>
        </p:nvSpPr>
        <p:spPr>
          <a:xfrm>
            <a:off x="0" y="16942"/>
            <a:ext cx="10270058" cy="10270058"/>
          </a:xfrm>
          <a:custGeom>
            <a:avLst/>
            <a:gdLst/>
            <a:ahLst/>
            <a:cxnLst/>
            <a:rect l="l" t="t" r="r" b="b"/>
            <a:pathLst>
              <a:path w="10270058" h="10270058">
                <a:moveTo>
                  <a:pt x="0" y="0"/>
                </a:moveTo>
                <a:lnTo>
                  <a:pt x="10270058" y="0"/>
                </a:lnTo>
                <a:lnTo>
                  <a:pt x="10270058" y="10270058"/>
                </a:lnTo>
                <a:lnTo>
                  <a:pt x="0" y="10270058"/>
                </a:lnTo>
                <a:lnTo>
                  <a:pt x="0" y="0"/>
                </a:lnTo>
                <a:close/>
              </a:path>
            </a:pathLst>
          </a:custGeom>
          <a:blipFill>
            <a:blip r:embed="rId2"/>
            <a:stretch>
              <a:fillRect/>
            </a:stretch>
          </a:blipFill>
        </p:spPr>
      </p:sp>
      <p:sp>
        <p:nvSpPr>
          <p:cNvPr id="4" name="Freeform 4"/>
          <p:cNvSpPr/>
          <p:nvPr/>
        </p:nvSpPr>
        <p:spPr>
          <a:xfrm>
            <a:off x="119222" y="582210"/>
            <a:ext cx="9704790" cy="9704790"/>
          </a:xfrm>
          <a:custGeom>
            <a:avLst/>
            <a:gdLst/>
            <a:ahLst/>
            <a:cxnLst/>
            <a:rect l="l" t="t" r="r" b="b"/>
            <a:pathLst>
              <a:path w="9704790" h="9704790">
                <a:moveTo>
                  <a:pt x="0" y="0"/>
                </a:moveTo>
                <a:lnTo>
                  <a:pt x="9704789" y="0"/>
                </a:lnTo>
                <a:lnTo>
                  <a:pt x="9704789" y="9704790"/>
                </a:lnTo>
                <a:lnTo>
                  <a:pt x="0" y="970479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TextBox 5"/>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FFFFFF"/>
                </a:solidFill>
                <a:latin typeface="Open Sans"/>
                <a:ea typeface="Open Sans"/>
                <a:cs typeface="Open Sans"/>
                <a:sym typeface="Open Sans"/>
              </a:rPr>
              <a:t>11</a:t>
            </a:r>
          </a:p>
        </p:txBody>
      </p:sp>
      <p:sp>
        <p:nvSpPr>
          <p:cNvPr id="6" name="Freeform 6"/>
          <p:cNvSpPr/>
          <p:nvPr/>
        </p:nvSpPr>
        <p:spPr>
          <a:xfrm>
            <a:off x="15336724" y="85427"/>
            <a:ext cx="3145845" cy="1363199"/>
          </a:xfrm>
          <a:custGeom>
            <a:avLst/>
            <a:gdLst/>
            <a:ahLst/>
            <a:cxnLst/>
            <a:rect l="l" t="t" r="r" b="b"/>
            <a:pathLst>
              <a:path w="3145845" h="1363199">
                <a:moveTo>
                  <a:pt x="0" y="0"/>
                </a:moveTo>
                <a:lnTo>
                  <a:pt x="3145845" y="0"/>
                </a:lnTo>
                <a:lnTo>
                  <a:pt x="3145845" y="1363199"/>
                </a:lnTo>
                <a:lnTo>
                  <a:pt x="0" y="1363199"/>
                </a:lnTo>
                <a:lnTo>
                  <a:pt x="0" y="0"/>
                </a:lnTo>
                <a:close/>
              </a:path>
            </a:pathLst>
          </a:custGeom>
          <a:blipFill>
            <a:blip r:embed="rId5"/>
            <a:stretch>
              <a:fillRect/>
            </a:stretch>
          </a:blipFill>
        </p:spPr>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197737" y="4532216"/>
            <a:ext cx="42696" cy="2482460"/>
            <a:chOff x="0" y="0"/>
            <a:chExt cx="13374" cy="777626"/>
          </a:xfrm>
        </p:grpSpPr>
        <p:sp>
          <p:nvSpPr>
            <p:cNvPr id="3" name="Freeform 3"/>
            <p:cNvSpPr/>
            <p:nvPr/>
          </p:nvSpPr>
          <p:spPr>
            <a:xfrm>
              <a:off x="0" y="0"/>
              <a:ext cx="13374" cy="777626"/>
            </a:xfrm>
            <a:custGeom>
              <a:avLst/>
              <a:gdLst/>
              <a:ahLst/>
              <a:cxnLst/>
              <a:rect l="l" t="t" r="r" b="b"/>
              <a:pathLst>
                <a:path w="13374" h="777626">
                  <a:moveTo>
                    <a:pt x="0" y="0"/>
                  </a:moveTo>
                  <a:lnTo>
                    <a:pt x="13374" y="0"/>
                  </a:lnTo>
                  <a:lnTo>
                    <a:pt x="13374" y="777626"/>
                  </a:lnTo>
                  <a:lnTo>
                    <a:pt x="0" y="777626"/>
                  </a:lnTo>
                  <a:close/>
                </a:path>
              </a:pathLst>
            </a:custGeom>
            <a:solidFill>
              <a:srgbClr val="FFFFFF"/>
            </a:solidFill>
          </p:spPr>
        </p:sp>
        <p:sp>
          <p:nvSpPr>
            <p:cNvPr id="4" name="TextBox 4"/>
            <p:cNvSpPr txBox="1"/>
            <p:nvPr/>
          </p:nvSpPr>
          <p:spPr>
            <a:xfrm>
              <a:off x="0" y="-38100"/>
              <a:ext cx="13374" cy="815726"/>
            </a:xfrm>
            <a:prstGeom prst="rect">
              <a:avLst/>
            </a:prstGeom>
          </p:spPr>
          <p:txBody>
            <a:bodyPr lIns="50800" tIns="50800" rIns="50800" bIns="50800" rtlCol="0" anchor="ctr"/>
            <a:lstStyle/>
            <a:p>
              <a:pPr algn="ctr">
                <a:lnSpc>
                  <a:spcPts val="3035"/>
                </a:lnSpc>
              </a:pPr>
              <a:endParaRPr/>
            </a:p>
          </p:txBody>
        </p:sp>
      </p:grpSp>
      <p:grpSp>
        <p:nvGrpSpPr>
          <p:cNvPr id="5" name="Group 5"/>
          <p:cNvGrpSpPr/>
          <p:nvPr/>
        </p:nvGrpSpPr>
        <p:grpSpPr>
          <a:xfrm>
            <a:off x="15811589" y="8007246"/>
            <a:ext cx="4201427" cy="420142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742950" cap="sq">
              <a:gradFill>
                <a:gsLst>
                  <a:gs pos="0">
                    <a:srgbClr val="CDFFD8">
                      <a:alpha val="100000"/>
                    </a:srgbClr>
                  </a:gs>
                  <a:gs pos="100000">
                    <a:srgbClr val="94B9FF">
                      <a:alpha val="100000"/>
                    </a:srgbClr>
                  </a:gs>
                </a:gsLst>
                <a:lin ang="0"/>
              </a:gradFill>
              <a:prstDash val="solid"/>
              <a:miter/>
            </a:ln>
          </p:spPr>
        </p:sp>
        <p:sp>
          <p:nvSpPr>
            <p:cNvPr id="7" name="TextBox 7"/>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8" name="Group 8"/>
          <p:cNvGrpSpPr/>
          <p:nvPr/>
        </p:nvGrpSpPr>
        <p:grpSpPr>
          <a:xfrm>
            <a:off x="-1404668" y="-1235901"/>
            <a:ext cx="4201427" cy="4201427"/>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742950" cap="sq">
              <a:gradFill>
                <a:gsLst>
                  <a:gs pos="0">
                    <a:srgbClr val="CDFFD8">
                      <a:alpha val="100000"/>
                    </a:srgbClr>
                  </a:gs>
                  <a:gs pos="100000">
                    <a:srgbClr val="94B9FF">
                      <a:alpha val="100000"/>
                    </a:srgbClr>
                  </a:gs>
                </a:gsLst>
                <a:lin ang="0"/>
              </a:gradFill>
              <a:prstDash val="solid"/>
              <a:miter/>
            </a:ln>
          </p:spPr>
        </p:sp>
        <p:sp>
          <p:nvSpPr>
            <p:cNvPr id="10" name="TextBox 10"/>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11" name="Group 11"/>
          <p:cNvGrpSpPr/>
          <p:nvPr/>
        </p:nvGrpSpPr>
        <p:grpSpPr>
          <a:xfrm>
            <a:off x="16067950" y="6633635"/>
            <a:ext cx="762083" cy="762083"/>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CDFFD8">
                    <a:alpha val="100000"/>
                  </a:srgbClr>
                </a:gs>
                <a:gs pos="100000">
                  <a:srgbClr val="94B9FF">
                    <a:alpha val="100000"/>
                  </a:srgbClr>
                </a:gs>
              </a:gsLst>
              <a:lin ang="0"/>
            </a:gradFill>
            <a:ln cap="sq">
              <a:noFill/>
              <a:prstDash val="solid"/>
              <a:miter/>
            </a:ln>
          </p:spPr>
        </p:sp>
        <p:sp>
          <p:nvSpPr>
            <p:cNvPr id="13" name="TextBox 13"/>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14" name="Group 14"/>
          <p:cNvGrpSpPr/>
          <p:nvPr/>
        </p:nvGrpSpPr>
        <p:grpSpPr>
          <a:xfrm>
            <a:off x="16830032" y="-241449"/>
            <a:ext cx="1614906" cy="1614906"/>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DCFF"/>
            </a:solidFill>
            <a:ln cap="sq">
              <a:noFill/>
              <a:prstDash val="solid"/>
              <a:miter/>
            </a:ln>
          </p:spPr>
        </p:sp>
        <p:sp>
          <p:nvSpPr>
            <p:cNvPr id="16" name="TextBox 16"/>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sp>
        <p:nvSpPr>
          <p:cNvPr id="17" name="Freeform 17"/>
          <p:cNvSpPr/>
          <p:nvPr/>
        </p:nvSpPr>
        <p:spPr>
          <a:xfrm>
            <a:off x="8421853" y="864813"/>
            <a:ext cx="5630414" cy="8393487"/>
          </a:xfrm>
          <a:custGeom>
            <a:avLst/>
            <a:gdLst/>
            <a:ahLst/>
            <a:cxnLst/>
            <a:rect l="l" t="t" r="r" b="b"/>
            <a:pathLst>
              <a:path w="5630414" h="8393487">
                <a:moveTo>
                  <a:pt x="0" y="0"/>
                </a:moveTo>
                <a:lnTo>
                  <a:pt x="5630414" y="0"/>
                </a:lnTo>
                <a:lnTo>
                  <a:pt x="5630414" y="8393487"/>
                </a:lnTo>
                <a:lnTo>
                  <a:pt x="0" y="8393487"/>
                </a:lnTo>
                <a:lnTo>
                  <a:pt x="0" y="0"/>
                </a:lnTo>
                <a:close/>
              </a:path>
            </a:pathLst>
          </a:custGeom>
          <a:blipFill>
            <a:blip r:embed="rId2"/>
            <a:stretch>
              <a:fillRect/>
            </a:stretch>
          </a:blipFill>
        </p:spPr>
      </p:sp>
      <p:sp>
        <p:nvSpPr>
          <p:cNvPr id="18" name="Freeform 18"/>
          <p:cNvSpPr/>
          <p:nvPr/>
        </p:nvSpPr>
        <p:spPr>
          <a:xfrm>
            <a:off x="-445323" y="278604"/>
            <a:ext cx="2705578" cy="1172417"/>
          </a:xfrm>
          <a:custGeom>
            <a:avLst/>
            <a:gdLst/>
            <a:ahLst/>
            <a:cxnLst/>
            <a:rect l="l" t="t" r="r" b="b"/>
            <a:pathLst>
              <a:path w="2705578" h="1172417">
                <a:moveTo>
                  <a:pt x="0" y="0"/>
                </a:moveTo>
                <a:lnTo>
                  <a:pt x="2705578" y="0"/>
                </a:lnTo>
                <a:lnTo>
                  <a:pt x="2705578" y="1172417"/>
                </a:lnTo>
                <a:lnTo>
                  <a:pt x="0" y="1172417"/>
                </a:lnTo>
                <a:lnTo>
                  <a:pt x="0" y="0"/>
                </a:lnTo>
                <a:close/>
              </a:path>
            </a:pathLst>
          </a:custGeom>
          <a:blipFill>
            <a:blip r:embed="rId3"/>
            <a:stretch>
              <a:fillRect/>
            </a:stretch>
          </a:blipFill>
        </p:spPr>
      </p:sp>
      <p:sp>
        <p:nvSpPr>
          <p:cNvPr id="19" name="TextBox 1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12</a:t>
            </a:r>
          </a:p>
        </p:txBody>
      </p:sp>
      <p:sp>
        <p:nvSpPr>
          <p:cNvPr id="20" name="TextBox 20"/>
          <p:cNvSpPr txBox="1"/>
          <p:nvPr/>
        </p:nvSpPr>
        <p:spPr>
          <a:xfrm>
            <a:off x="584881" y="4703032"/>
            <a:ext cx="6914385" cy="795212"/>
          </a:xfrm>
          <a:prstGeom prst="rect">
            <a:avLst/>
          </a:prstGeom>
        </p:spPr>
        <p:txBody>
          <a:bodyPr lIns="0" tIns="0" rIns="0" bIns="0" rtlCol="0" anchor="t">
            <a:spAutoFit/>
          </a:bodyPr>
          <a:lstStyle/>
          <a:p>
            <a:pPr marL="0" lvl="0" indent="0" algn="l">
              <a:lnSpc>
                <a:spcPts val="6569"/>
              </a:lnSpc>
              <a:spcBef>
                <a:spcPct val="0"/>
              </a:spcBef>
            </a:pPr>
            <a:r>
              <a:rPr lang="en-US" sz="4692" b="1" spc="-93">
                <a:solidFill>
                  <a:srgbClr val="D1262F"/>
                </a:solidFill>
                <a:latin typeface="Open Sauce Bold"/>
                <a:ea typeface="Open Sauce Bold"/>
                <a:cs typeface="Open Sauce Bold"/>
                <a:sym typeface="Open Sauce Bold"/>
              </a:rPr>
              <a:t>SEST ME NÄEME....</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14910781" y="0"/>
            <a:ext cx="3377219" cy="3377219"/>
          </a:xfrm>
          <a:custGeom>
            <a:avLst/>
            <a:gdLst/>
            <a:ahLst/>
            <a:cxnLst/>
            <a:rect l="l" t="t" r="r" b="b"/>
            <a:pathLst>
              <a:path w="3377219" h="3377219">
                <a:moveTo>
                  <a:pt x="3377219" y="0"/>
                </a:moveTo>
                <a:lnTo>
                  <a:pt x="0" y="0"/>
                </a:lnTo>
                <a:lnTo>
                  <a:pt x="0" y="3377219"/>
                </a:lnTo>
                <a:lnTo>
                  <a:pt x="3377219" y="3377219"/>
                </a:lnTo>
                <a:lnTo>
                  <a:pt x="3377219" y="0"/>
                </a:lnTo>
                <a:close/>
              </a:path>
            </a:pathLst>
          </a:custGeom>
          <a:blipFill>
            <a:blip r:embed="rId2">
              <a:extLst>
                <a:ext uri="{96DAC541-7B7A-43D3-8B79-37D633B846F1}">
                  <asvg:svgBlip xmlns:asvg="http://schemas.microsoft.com/office/drawing/2016/SVG/main" xmlns="" r:embed="rId3"/>
                </a:ext>
              </a:extLst>
            </a:blip>
            <a:stretch>
              <a:fillRect/>
            </a:stretch>
          </a:blipFill>
          <a:ln cap="sq">
            <a:noFill/>
            <a:prstDash val="solid"/>
            <a:miter/>
          </a:ln>
        </p:spPr>
      </p:sp>
      <p:sp>
        <p:nvSpPr>
          <p:cNvPr id="3" name="Freeform 3"/>
          <p:cNvSpPr/>
          <p:nvPr/>
        </p:nvSpPr>
        <p:spPr>
          <a:xfrm>
            <a:off x="0" y="-347350"/>
            <a:ext cx="9058275" cy="12138715"/>
          </a:xfrm>
          <a:custGeom>
            <a:avLst/>
            <a:gdLst/>
            <a:ahLst/>
            <a:cxnLst/>
            <a:rect l="l" t="t" r="r" b="b"/>
            <a:pathLst>
              <a:path w="9058275" h="12138715">
                <a:moveTo>
                  <a:pt x="0" y="0"/>
                </a:moveTo>
                <a:lnTo>
                  <a:pt x="9058275" y="0"/>
                </a:lnTo>
                <a:lnTo>
                  <a:pt x="9058275" y="12138716"/>
                </a:lnTo>
                <a:lnTo>
                  <a:pt x="0" y="12138716"/>
                </a:lnTo>
                <a:lnTo>
                  <a:pt x="0" y="0"/>
                </a:lnTo>
                <a:close/>
              </a:path>
            </a:pathLst>
          </a:custGeom>
          <a:blipFill>
            <a:blip r:embed="rId4"/>
            <a:stretch>
              <a:fillRect l="-252" r="-252"/>
            </a:stretch>
          </a:blipFill>
        </p:spPr>
      </p:sp>
      <p:sp>
        <p:nvSpPr>
          <p:cNvPr id="4" name="Freeform 4"/>
          <p:cNvSpPr/>
          <p:nvPr/>
        </p:nvSpPr>
        <p:spPr>
          <a:xfrm>
            <a:off x="-544222" y="0"/>
            <a:ext cx="3145845" cy="1363199"/>
          </a:xfrm>
          <a:custGeom>
            <a:avLst/>
            <a:gdLst/>
            <a:ahLst/>
            <a:cxnLst/>
            <a:rect l="l" t="t" r="r" b="b"/>
            <a:pathLst>
              <a:path w="3145845" h="1363199">
                <a:moveTo>
                  <a:pt x="0" y="0"/>
                </a:moveTo>
                <a:lnTo>
                  <a:pt x="3145844" y="0"/>
                </a:lnTo>
                <a:lnTo>
                  <a:pt x="3145844" y="1363199"/>
                </a:lnTo>
                <a:lnTo>
                  <a:pt x="0" y="1363199"/>
                </a:lnTo>
                <a:lnTo>
                  <a:pt x="0" y="0"/>
                </a:lnTo>
                <a:close/>
              </a:path>
            </a:pathLst>
          </a:custGeom>
          <a:blipFill>
            <a:blip r:embed="rId5"/>
            <a:stretch>
              <a:fillRect/>
            </a:stretch>
          </a:blipFill>
        </p:spPr>
      </p:sp>
      <p:sp>
        <p:nvSpPr>
          <p:cNvPr id="5" name="TextBox 5"/>
          <p:cNvSpPr txBox="1"/>
          <p:nvPr/>
        </p:nvSpPr>
        <p:spPr>
          <a:xfrm>
            <a:off x="8828242" y="4246137"/>
            <a:ext cx="6906271" cy="2248372"/>
          </a:xfrm>
          <a:prstGeom prst="rect">
            <a:avLst/>
          </a:prstGeom>
        </p:spPr>
        <p:txBody>
          <a:bodyPr lIns="0" tIns="0" rIns="0" bIns="0" rtlCol="0" anchor="t">
            <a:spAutoFit/>
          </a:bodyPr>
          <a:lstStyle/>
          <a:p>
            <a:pPr marL="0" lvl="0" indent="0" algn="ctr">
              <a:lnSpc>
                <a:spcPts val="9073"/>
              </a:lnSpc>
              <a:spcBef>
                <a:spcPct val="0"/>
              </a:spcBef>
            </a:pPr>
            <a:r>
              <a:rPr lang="en-US" sz="6481" b="1" spc="-129">
                <a:solidFill>
                  <a:srgbClr val="D1262F"/>
                </a:solidFill>
                <a:latin typeface="Open Sauce Bold"/>
                <a:ea typeface="Open Sauce Bold"/>
                <a:cs typeface="Open Sauce Bold"/>
                <a:sym typeface="Open Sauce Bold"/>
              </a:rPr>
              <a:t>Mida me sellega teeme?</a:t>
            </a:r>
          </a:p>
        </p:txBody>
      </p:sp>
      <p:sp>
        <p:nvSpPr>
          <p:cNvPr id="6" name="TextBox 6"/>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13</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01378" y="-610072"/>
            <a:ext cx="3299321" cy="4114800"/>
          </a:xfrm>
          <a:custGeom>
            <a:avLst/>
            <a:gdLst/>
            <a:ahLst/>
            <a:cxnLst/>
            <a:rect l="l" t="t" r="r" b="b"/>
            <a:pathLst>
              <a:path w="3299321" h="4114800">
                <a:moveTo>
                  <a:pt x="0" y="0"/>
                </a:moveTo>
                <a:lnTo>
                  <a:pt x="3299321" y="0"/>
                </a:lnTo>
                <a:lnTo>
                  <a:pt x="3299321" y="4114800"/>
                </a:lnTo>
                <a:lnTo>
                  <a:pt x="0" y="41148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a:ln cap="sq">
            <a:noFill/>
            <a:prstDash val="solid"/>
            <a:miter/>
          </a:ln>
        </p:spPr>
      </p:sp>
      <p:sp>
        <p:nvSpPr>
          <p:cNvPr id="3" name="Freeform 3"/>
          <p:cNvSpPr/>
          <p:nvPr/>
        </p:nvSpPr>
        <p:spPr>
          <a:xfrm>
            <a:off x="-270381" y="2045431"/>
            <a:ext cx="7581519" cy="8229600"/>
          </a:xfrm>
          <a:custGeom>
            <a:avLst/>
            <a:gdLst/>
            <a:ahLst/>
            <a:cxnLst/>
            <a:rect l="l" t="t" r="r" b="b"/>
            <a:pathLst>
              <a:path w="7581519" h="8229600">
                <a:moveTo>
                  <a:pt x="0" y="0"/>
                </a:moveTo>
                <a:lnTo>
                  <a:pt x="7581519" y="0"/>
                </a:lnTo>
                <a:lnTo>
                  <a:pt x="7581519" y="8229600"/>
                </a:lnTo>
                <a:lnTo>
                  <a:pt x="0" y="8229600"/>
                </a:lnTo>
                <a:lnTo>
                  <a:pt x="0" y="0"/>
                </a:lnTo>
                <a:close/>
              </a:path>
            </a:pathLst>
          </a:custGeom>
          <a:blipFill>
            <a:blip r:embed="rId5"/>
            <a:stretch>
              <a:fillRect/>
            </a:stretch>
          </a:blipFill>
        </p:spPr>
      </p:sp>
      <p:sp>
        <p:nvSpPr>
          <p:cNvPr id="4" name="Freeform 4"/>
          <p:cNvSpPr/>
          <p:nvPr/>
        </p:nvSpPr>
        <p:spPr>
          <a:xfrm rot="1102372">
            <a:off x="4036854" y="795745"/>
            <a:ext cx="5728967" cy="4203630"/>
          </a:xfrm>
          <a:custGeom>
            <a:avLst/>
            <a:gdLst/>
            <a:ahLst/>
            <a:cxnLst/>
            <a:rect l="l" t="t" r="r" b="b"/>
            <a:pathLst>
              <a:path w="5728967" h="4203630">
                <a:moveTo>
                  <a:pt x="0" y="0"/>
                </a:moveTo>
                <a:lnTo>
                  <a:pt x="5728967" y="0"/>
                </a:lnTo>
                <a:lnTo>
                  <a:pt x="5728967" y="4203630"/>
                </a:lnTo>
                <a:lnTo>
                  <a:pt x="0" y="420363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grpSp>
        <p:nvGrpSpPr>
          <p:cNvPr id="5" name="Group 5"/>
          <p:cNvGrpSpPr/>
          <p:nvPr/>
        </p:nvGrpSpPr>
        <p:grpSpPr>
          <a:xfrm>
            <a:off x="9841991" y="1593777"/>
            <a:ext cx="8036737" cy="8036737"/>
            <a:chOff x="0" y="0"/>
            <a:chExt cx="812800" cy="812800"/>
          </a:xfrm>
        </p:grpSpPr>
        <p:sp>
          <p:nvSpPr>
            <p:cNvPr id="6" name="Freeform 6"/>
            <p:cNvSpPr/>
            <p:nvPr/>
          </p:nvSpPr>
          <p:spPr>
            <a:xfrm>
              <a:off x="0" y="0"/>
              <a:ext cx="812800" cy="812800"/>
            </a:xfrm>
            <a:custGeom>
              <a:avLst/>
              <a:gdLst/>
              <a:ahLst/>
              <a:cxnLst/>
              <a:rect l="l" t="t" r="r" b="b"/>
              <a:pathLst>
                <a:path w="812800" h="812800">
                  <a:moveTo>
                    <a:pt x="22156" y="0"/>
                  </a:moveTo>
                  <a:lnTo>
                    <a:pt x="790644" y="0"/>
                  </a:lnTo>
                  <a:cubicBezTo>
                    <a:pt x="802880" y="0"/>
                    <a:pt x="812800" y="9920"/>
                    <a:pt x="812800" y="22156"/>
                  </a:cubicBezTo>
                  <a:lnTo>
                    <a:pt x="812800" y="790644"/>
                  </a:lnTo>
                  <a:cubicBezTo>
                    <a:pt x="812800" y="802880"/>
                    <a:pt x="802880" y="812800"/>
                    <a:pt x="790644" y="812800"/>
                  </a:cubicBezTo>
                  <a:lnTo>
                    <a:pt x="22156" y="812800"/>
                  </a:lnTo>
                  <a:cubicBezTo>
                    <a:pt x="9920" y="812800"/>
                    <a:pt x="0" y="802880"/>
                    <a:pt x="0" y="790644"/>
                  </a:cubicBezTo>
                  <a:lnTo>
                    <a:pt x="0" y="22156"/>
                  </a:lnTo>
                  <a:cubicBezTo>
                    <a:pt x="0" y="9920"/>
                    <a:pt x="9920" y="0"/>
                    <a:pt x="22156" y="0"/>
                  </a:cubicBezTo>
                  <a:close/>
                </a:path>
              </a:pathLst>
            </a:custGeom>
            <a:blipFill>
              <a:blip r:embed="rId8"/>
              <a:stretch>
                <a:fillRect t="-16666" b="-16666"/>
              </a:stretch>
            </a:blipFill>
          </p:spPr>
        </p:sp>
      </p:grpSp>
      <p:sp>
        <p:nvSpPr>
          <p:cNvPr id="7" name="TextBox 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14</a:t>
            </a:r>
          </a:p>
        </p:txBody>
      </p:sp>
      <p:sp>
        <p:nvSpPr>
          <p:cNvPr id="8" name="TextBox 8"/>
          <p:cNvSpPr txBox="1"/>
          <p:nvPr/>
        </p:nvSpPr>
        <p:spPr>
          <a:xfrm>
            <a:off x="4850571" y="1517577"/>
            <a:ext cx="4101534" cy="2089342"/>
          </a:xfrm>
          <a:prstGeom prst="rect">
            <a:avLst/>
          </a:prstGeom>
        </p:spPr>
        <p:txBody>
          <a:bodyPr lIns="0" tIns="0" rIns="0" bIns="0" rtlCol="0" anchor="t">
            <a:spAutoFit/>
          </a:bodyPr>
          <a:lstStyle/>
          <a:p>
            <a:pPr algn="ctr">
              <a:lnSpc>
                <a:spcPts val="5589"/>
              </a:lnSpc>
              <a:spcBef>
                <a:spcPct val="0"/>
              </a:spcBef>
            </a:pPr>
            <a:r>
              <a:rPr lang="en-US" sz="3992" b="1" spc="-79">
                <a:solidFill>
                  <a:srgbClr val="FE2520"/>
                </a:solidFill>
                <a:latin typeface="Open Sauce Bold"/>
                <a:ea typeface="Open Sauce Bold"/>
                <a:cs typeface="Open Sauce Bold"/>
                <a:sym typeface="Open Sauce Bold"/>
              </a:rPr>
              <a:t>Ausalt, need on sama patsiendi katsutid!</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811589" y="8007246"/>
            <a:ext cx="4201427" cy="4201427"/>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742950" cap="sq">
              <a:gradFill>
                <a:gsLst>
                  <a:gs pos="0">
                    <a:srgbClr val="CDFFD8">
                      <a:alpha val="100000"/>
                    </a:srgbClr>
                  </a:gs>
                  <a:gs pos="100000">
                    <a:srgbClr val="94B9FF">
                      <a:alpha val="100000"/>
                    </a:srgbClr>
                  </a:gs>
                </a:gsLst>
                <a:lin ang="0"/>
              </a:gradFill>
              <a:prstDash val="solid"/>
              <a:miter/>
            </a:ln>
          </p:spPr>
        </p:sp>
        <p:sp>
          <p:nvSpPr>
            <p:cNvPr id="4" name="TextBox 4"/>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5" name="Group 5"/>
          <p:cNvGrpSpPr/>
          <p:nvPr/>
        </p:nvGrpSpPr>
        <p:grpSpPr>
          <a:xfrm>
            <a:off x="-1187228" y="-1419114"/>
            <a:ext cx="4201427" cy="420142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742950" cap="sq">
              <a:gradFill>
                <a:gsLst>
                  <a:gs pos="0">
                    <a:srgbClr val="CDFFD8">
                      <a:alpha val="100000"/>
                    </a:srgbClr>
                  </a:gs>
                  <a:gs pos="100000">
                    <a:srgbClr val="94B9FF">
                      <a:alpha val="100000"/>
                    </a:srgbClr>
                  </a:gs>
                </a:gsLst>
                <a:lin ang="0"/>
              </a:gradFill>
              <a:prstDash val="solid"/>
              <a:miter/>
            </a:ln>
          </p:spPr>
        </p:sp>
        <p:sp>
          <p:nvSpPr>
            <p:cNvPr id="7" name="TextBox 7"/>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8" name="Group 8"/>
          <p:cNvGrpSpPr/>
          <p:nvPr/>
        </p:nvGrpSpPr>
        <p:grpSpPr>
          <a:xfrm>
            <a:off x="16787730" y="6842238"/>
            <a:ext cx="762083" cy="762083"/>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BB82"/>
            </a:solidFill>
            <a:ln cap="sq">
              <a:noFill/>
              <a:prstDash val="solid"/>
              <a:miter/>
            </a:ln>
          </p:spPr>
        </p:sp>
        <p:sp>
          <p:nvSpPr>
            <p:cNvPr id="10" name="TextBox 10"/>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grpSp>
        <p:nvGrpSpPr>
          <p:cNvPr id="11" name="Group 11"/>
          <p:cNvGrpSpPr/>
          <p:nvPr/>
        </p:nvGrpSpPr>
        <p:grpSpPr>
          <a:xfrm>
            <a:off x="-575233" y="9258300"/>
            <a:ext cx="1614906" cy="161490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BB82"/>
            </a:solidFill>
            <a:ln cap="sq">
              <a:noFill/>
              <a:prstDash val="solid"/>
              <a:miter/>
            </a:ln>
          </p:spPr>
        </p:sp>
        <p:sp>
          <p:nvSpPr>
            <p:cNvPr id="13" name="TextBox 13"/>
            <p:cNvSpPr txBox="1"/>
            <p:nvPr/>
          </p:nvSpPr>
          <p:spPr>
            <a:xfrm>
              <a:off x="76200" y="38100"/>
              <a:ext cx="660400" cy="698500"/>
            </a:xfrm>
            <a:prstGeom prst="rect">
              <a:avLst/>
            </a:prstGeom>
          </p:spPr>
          <p:txBody>
            <a:bodyPr lIns="50800" tIns="50800" rIns="50800" bIns="50800" rtlCol="0" anchor="ctr"/>
            <a:lstStyle/>
            <a:p>
              <a:pPr marL="0" lvl="0" indent="0" algn="ctr">
                <a:lnSpc>
                  <a:spcPts val="2756"/>
                </a:lnSpc>
                <a:spcBef>
                  <a:spcPct val="0"/>
                </a:spcBef>
              </a:pPr>
              <a:endParaRPr/>
            </a:p>
          </p:txBody>
        </p:sp>
      </p:grpSp>
      <p:sp>
        <p:nvSpPr>
          <p:cNvPr id="14" name="Freeform 14"/>
          <p:cNvSpPr/>
          <p:nvPr/>
        </p:nvSpPr>
        <p:spPr>
          <a:xfrm>
            <a:off x="-659437" y="0"/>
            <a:ext cx="3145845" cy="1363199"/>
          </a:xfrm>
          <a:custGeom>
            <a:avLst/>
            <a:gdLst/>
            <a:ahLst/>
            <a:cxnLst/>
            <a:rect l="l" t="t" r="r" b="b"/>
            <a:pathLst>
              <a:path w="3145845" h="1363199">
                <a:moveTo>
                  <a:pt x="0" y="0"/>
                </a:moveTo>
                <a:lnTo>
                  <a:pt x="3145845" y="0"/>
                </a:lnTo>
                <a:lnTo>
                  <a:pt x="3145845" y="1363199"/>
                </a:lnTo>
                <a:lnTo>
                  <a:pt x="0" y="1363199"/>
                </a:lnTo>
                <a:lnTo>
                  <a:pt x="0" y="0"/>
                </a:lnTo>
                <a:close/>
              </a:path>
            </a:pathLst>
          </a:custGeom>
          <a:blipFill>
            <a:blip r:embed="rId2"/>
            <a:stretch>
              <a:fillRect/>
            </a:stretch>
          </a:blipFill>
        </p:spPr>
      </p:sp>
      <p:grpSp>
        <p:nvGrpSpPr>
          <p:cNvPr id="15" name="Group 15"/>
          <p:cNvGrpSpPr/>
          <p:nvPr/>
        </p:nvGrpSpPr>
        <p:grpSpPr>
          <a:xfrm>
            <a:off x="5706651" y="-39185"/>
            <a:ext cx="10104938" cy="10104938"/>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t="-8546" b="-24787"/>
              </a:stretch>
            </a:blipFill>
          </p:spPr>
        </p:sp>
      </p:grpSp>
      <p:sp>
        <p:nvSpPr>
          <p:cNvPr id="17" name="Freeform 17"/>
          <p:cNvSpPr/>
          <p:nvPr/>
        </p:nvSpPr>
        <p:spPr>
          <a:xfrm rot="4567092">
            <a:off x="1067447" y="2308272"/>
            <a:ext cx="7514653" cy="8229600"/>
          </a:xfrm>
          <a:custGeom>
            <a:avLst/>
            <a:gdLst/>
            <a:ahLst/>
            <a:cxnLst/>
            <a:rect l="l" t="t" r="r" b="b"/>
            <a:pathLst>
              <a:path w="7514653" h="8229600">
                <a:moveTo>
                  <a:pt x="0" y="0"/>
                </a:moveTo>
                <a:lnTo>
                  <a:pt x="7514654" y="0"/>
                </a:lnTo>
                <a:lnTo>
                  <a:pt x="7514654" y="8229600"/>
                </a:lnTo>
                <a:lnTo>
                  <a:pt x="0" y="8229600"/>
                </a:lnTo>
                <a:lnTo>
                  <a:pt x="0" y="0"/>
                </a:lnTo>
                <a:close/>
              </a:path>
            </a:pathLst>
          </a:custGeom>
          <a:blipFill>
            <a:blip r:embed="rId4"/>
            <a:stretch>
              <a:fillRect/>
            </a:stretch>
          </a:blipFill>
        </p:spPr>
      </p:sp>
      <p:sp>
        <p:nvSpPr>
          <p:cNvPr id="18" name="Freeform 18"/>
          <p:cNvSpPr/>
          <p:nvPr/>
        </p:nvSpPr>
        <p:spPr>
          <a:xfrm rot="954703">
            <a:off x="14108132" y="250450"/>
            <a:ext cx="4041699" cy="4465966"/>
          </a:xfrm>
          <a:custGeom>
            <a:avLst/>
            <a:gdLst/>
            <a:ahLst/>
            <a:cxnLst/>
            <a:rect l="l" t="t" r="r" b="b"/>
            <a:pathLst>
              <a:path w="4041699" h="4465966">
                <a:moveTo>
                  <a:pt x="0" y="0"/>
                </a:moveTo>
                <a:lnTo>
                  <a:pt x="4041699" y="0"/>
                </a:lnTo>
                <a:lnTo>
                  <a:pt x="4041699" y="4465966"/>
                </a:lnTo>
                <a:lnTo>
                  <a:pt x="0" y="4465966"/>
                </a:lnTo>
                <a:lnTo>
                  <a:pt x="0" y="0"/>
                </a:lnTo>
                <a:close/>
              </a:path>
            </a:pathLst>
          </a:custGeom>
          <a:blipFill>
            <a:blip r:embed="rId5"/>
            <a:stretch>
              <a:fillRect/>
            </a:stretch>
          </a:blipFill>
        </p:spPr>
      </p:sp>
      <p:sp>
        <p:nvSpPr>
          <p:cNvPr id="19" name="TextBox 1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15</a:t>
            </a:r>
          </a:p>
        </p:txBody>
      </p:sp>
      <p:sp>
        <p:nvSpPr>
          <p:cNvPr id="20" name="TextBox 20"/>
          <p:cNvSpPr txBox="1"/>
          <p:nvPr/>
        </p:nvSpPr>
        <p:spPr>
          <a:xfrm rot="-955814">
            <a:off x="2231641" y="4189216"/>
            <a:ext cx="4824774" cy="4348641"/>
          </a:xfrm>
          <a:prstGeom prst="rect">
            <a:avLst/>
          </a:prstGeom>
        </p:spPr>
        <p:txBody>
          <a:bodyPr lIns="0" tIns="0" rIns="0" bIns="0" rtlCol="0" anchor="t">
            <a:spAutoFit/>
          </a:bodyPr>
          <a:lstStyle/>
          <a:p>
            <a:pPr algn="ctr">
              <a:lnSpc>
                <a:spcPts val="8636"/>
              </a:lnSpc>
              <a:spcBef>
                <a:spcPct val="0"/>
              </a:spcBef>
            </a:pPr>
            <a:r>
              <a:rPr lang="en-US" sz="6168">
                <a:solidFill>
                  <a:srgbClr val="000000"/>
                </a:solidFill>
                <a:latin typeface="Playland"/>
                <a:ea typeface="Playland"/>
                <a:cs typeface="Playland"/>
                <a:sym typeface="Playland"/>
              </a:rPr>
              <a:t>Kogemata võtsime kaks lillat katsutit, võimalusel tehke ühest roheline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348739" y="2191175"/>
            <a:ext cx="10703387" cy="5488916"/>
          </a:xfrm>
          <a:custGeom>
            <a:avLst/>
            <a:gdLst/>
            <a:ahLst/>
            <a:cxnLst/>
            <a:rect l="l" t="t" r="r" b="b"/>
            <a:pathLst>
              <a:path w="10703387" h="5488916">
                <a:moveTo>
                  <a:pt x="0" y="0"/>
                </a:moveTo>
                <a:lnTo>
                  <a:pt x="10703387" y="0"/>
                </a:lnTo>
                <a:lnTo>
                  <a:pt x="10703387" y="5488916"/>
                </a:lnTo>
                <a:lnTo>
                  <a:pt x="0" y="5488916"/>
                </a:lnTo>
                <a:lnTo>
                  <a:pt x="0" y="0"/>
                </a:lnTo>
                <a:close/>
              </a:path>
            </a:pathLst>
          </a:custGeom>
          <a:blipFill>
            <a:blip r:embed="rId3"/>
            <a:stretch>
              <a:fillRect/>
            </a:stretch>
          </a:blipFill>
        </p:spPr>
      </p:sp>
      <p:grpSp>
        <p:nvGrpSpPr>
          <p:cNvPr id="3" name="Group 3"/>
          <p:cNvGrpSpPr/>
          <p:nvPr/>
        </p:nvGrpSpPr>
        <p:grpSpPr>
          <a:xfrm>
            <a:off x="11000379" y="4312866"/>
            <a:ext cx="3341942" cy="3341942"/>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190500" cap="sq">
              <a:solidFill>
                <a:srgbClr val="FF3131"/>
              </a:solidFill>
              <a:prstDash val="solid"/>
              <a:miter/>
            </a:ln>
          </p:spPr>
        </p:sp>
        <p:sp>
          <p:nvSpPr>
            <p:cNvPr id="5" name="TextBox 5"/>
            <p:cNvSpPr txBox="1"/>
            <p:nvPr/>
          </p:nvSpPr>
          <p:spPr>
            <a:xfrm>
              <a:off x="76200" y="28575"/>
              <a:ext cx="660400" cy="708025"/>
            </a:xfrm>
            <a:prstGeom prst="rect">
              <a:avLst/>
            </a:prstGeom>
          </p:spPr>
          <p:txBody>
            <a:bodyPr lIns="50800" tIns="50800" rIns="50800" bIns="50800" rtlCol="0" anchor="ctr"/>
            <a:lstStyle/>
            <a:p>
              <a:pPr algn="ctr">
                <a:lnSpc>
                  <a:spcPts val="2800"/>
                </a:lnSpc>
              </a:pPr>
              <a:endParaRPr/>
            </a:p>
          </p:txBody>
        </p:sp>
      </p:grpSp>
      <p:sp>
        <p:nvSpPr>
          <p:cNvPr id="6" name="TextBox 6"/>
          <p:cNvSpPr txBox="1"/>
          <p:nvPr/>
        </p:nvSpPr>
        <p:spPr>
          <a:xfrm>
            <a:off x="546754" y="2075278"/>
            <a:ext cx="6522498" cy="2495550"/>
          </a:xfrm>
          <a:prstGeom prst="rect">
            <a:avLst/>
          </a:prstGeom>
        </p:spPr>
        <p:txBody>
          <a:bodyPr lIns="0" tIns="0" rIns="0" bIns="0" rtlCol="0" anchor="t">
            <a:spAutoFit/>
          </a:bodyPr>
          <a:lstStyle/>
          <a:p>
            <a:pPr algn="ctr">
              <a:lnSpc>
                <a:spcPts val="6599"/>
              </a:lnSpc>
            </a:pPr>
            <a:r>
              <a:rPr lang="en-US" sz="5499" b="1">
                <a:solidFill>
                  <a:srgbClr val="0097B2"/>
                </a:solidFill>
                <a:latin typeface="Barlow Bold"/>
                <a:ea typeface="Barlow Bold"/>
                <a:cs typeface="Barlow Bold"/>
                <a:sym typeface="Barlow Bold"/>
              </a:rPr>
              <a:t>Kvaliteeti ei saa parandada ilma mõõtmiseta</a:t>
            </a:r>
          </a:p>
        </p:txBody>
      </p:sp>
      <p:sp>
        <p:nvSpPr>
          <p:cNvPr id="7" name="TextBox 7"/>
          <p:cNvSpPr txBox="1"/>
          <p:nvPr/>
        </p:nvSpPr>
        <p:spPr>
          <a:xfrm>
            <a:off x="164520" y="5019675"/>
            <a:ext cx="8530771" cy="3053717"/>
          </a:xfrm>
          <a:prstGeom prst="rect">
            <a:avLst/>
          </a:prstGeom>
        </p:spPr>
        <p:txBody>
          <a:bodyPr lIns="0" tIns="0" rIns="0" bIns="0" rtlCol="0" anchor="t">
            <a:spAutoFit/>
          </a:bodyPr>
          <a:lstStyle/>
          <a:p>
            <a:pPr algn="ctr">
              <a:lnSpc>
                <a:spcPts val="6149"/>
              </a:lnSpc>
            </a:pPr>
            <a:r>
              <a:rPr lang="en-US" sz="4099">
                <a:solidFill>
                  <a:srgbClr val="000000"/>
                </a:solidFill>
                <a:latin typeface="Barlow"/>
                <a:ea typeface="Barlow"/>
                <a:cs typeface="Barlow"/>
                <a:sym typeface="Barlow"/>
              </a:rPr>
              <a:t>Kvaliteedi indikatorid võimaldavad:</a:t>
            </a:r>
          </a:p>
          <a:p>
            <a:pPr algn="ctr">
              <a:lnSpc>
                <a:spcPts val="6149"/>
              </a:lnSpc>
            </a:pPr>
            <a:r>
              <a:rPr lang="en-US" sz="4099">
                <a:solidFill>
                  <a:srgbClr val="000000"/>
                </a:solidFill>
                <a:latin typeface="Barlow"/>
                <a:ea typeface="Barlow"/>
                <a:cs typeface="Barlow"/>
                <a:sym typeface="Barlow"/>
              </a:rPr>
              <a:t>Tuvastada vigu</a:t>
            </a:r>
          </a:p>
          <a:p>
            <a:pPr algn="ctr">
              <a:lnSpc>
                <a:spcPts val="6149"/>
              </a:lnSpc>
            </a:pPr>
            <a:r>
              <a:rPr lang="en-US" sz="4099">
                <a:solidFill>
                  <a:srgbClr val="000000"/>
                </a:solidFill>
                <a:latin typeface="Barlow"/>
                <a:ea typeface="Barlow"/>
                <a:cs typeface="Barlow"/>
                <a:sym typeface="Barlow"/>
              </a:rPr>
              <a:t>Jälgida protsessi</a:t>
            </a:r>
          </a:p>
          <a:p>
            <a:pPr algn="ctr">
              <a:lnSpc>
                <a:spcPts val="6149"/>
              </a:lnSpc>
            </a:pPr>
            <a:r>
              <a:rPr lang="en-US" sz="4099">
                <a:solidFill>
                  <a:srgbClr val="000000"/>
                </a:solidFill>
                <a:latin typeface="Barlow"/>
                <a:ea typeface="Barlow"/>
                <a:cs typeface="Barlow"/>
                <a:sym typeface="Barlow"/>
              </a:rPr>
              <a:t>Parandada süsteemi</a:t>
            </a:r>
          </a:p>
        </p:txBody>
      </p:sp>
      <p:sp>
        <p:nvSpPr>
          <p:cNvPr id="8" name="TextBox 8"/>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16</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25179" y="3761462"/>
            <a:ext cx="7334121" cy="2764076"/>
            <a:chOff x="0" y="0"/>
            <a:chExt cx="2480925" cy="935009"/>
          </a:xfrm>
        </p:grpSpPr>
        <p:sp>
          <p:nvSpPr>
            <p:cNvPr id="3" name="Freeform 3"/>
            <p:cNvSpPr/>
            <p:nvPr/>
          </p:nvSpPr>
          <p:spPr>
            <a:xfrm>
              <a:off x="0" y="0"/>
              <a:ext cx="2480925" cy="935009"/>
            </a:xfrm>
            <a:custGeom>
              <a:avLst/>
              <a:gdLst/>
              <a:ahLst/>
              <a:cxnLst/>
              <a:rect l="l" t="t" r="r" b="b"/>
              <a:pathLst>
                <a:path w="2480925" h="935009">
                  <a:moveTo>
                    <a:pt x="0" y="0"/>
                  </a:moveTo>
                  <a:lnTo>
                    <a:pt x="0" y="935009"/>
                  </a:lnTo>
                  <a:lnTo>
                    <a:pt x="2480925" y="935009"/>
                  </a:lnTo>
                  <a:lnTo>
                    <a:pt x="2480925" y="0"/>
                  </a:lnTo>
                  <a:lnTo>
                    <a:pt x="0" y="0"/>
                  </a:lnTo>
                  <a:close/>
                  <a:moveTo>
                    <a:pt x="2419965" y="874048"/>
                  </a:moveTo>
                  <a:lnTo>
                    <a:pt x="59690" y="874048"/>
                  </a:lnTo>
                  <a:lnTo>
                    <a:pt x="59690" y="59690"/>
                  </a:lnTo>
                  <a:lnTo>
                    <a:pt x="2419965" y="59690"/>
                  </a:lnTo>
                  <a:lnTo>
                    <a:pt x="2419965" y="874048"/>
                  </a:lnTo>
                  <a:close/>
                </a:path>
              </a:pathLst>
            </a:custGeom>
            <a:solidFill>
              <a:srgbClr val="10BB82"/>
            </a:solidFill>
          </p:spPr>
        </p:sp>
      </p:grpSp>
      <p:grpSp>
        <p:nvGrpSpPr>
          <p:cNvPr id="4" name="Group 4"/>
          <p:cNvGrpSpPr/>
          <p:nvPr/>
        </p:nvGrpSpPr>
        <p:grpSpPr>
          <a:xfrm>
            <a:off x="10763314" y="2314575"/>
            <a:ext cx="5657850" cy="5657850"/>
            <a:chOff x="0" y="0"/>
            <a:chExt cx="7543800" cy="7543800"/>
          </a:xfrm>
        </p:grpSpPr>
        <p:pic>
          <p:nvPicPr>
            <p:cNvPr id="5" name="Picture 5"/>
            <p:cNvPicPr>
              <a:picLocks noChangeAspect="1"/>
            </p:cNvPicPr>
            <p:nvPr/>
          </p:nvPicPr>
          <p:blipFill>
            <a:blip r:embed="rId3"/>
            <a:srcRect l="21937" r="21937"/>
            <a:stretch>
              <a:fillRect/>
            </a:stretch>
          </p:blipFill>
          <p:spPr>
            <a:xfrm>
              <a:off x="0" y="0"/>
              <a:ext cx="7543800" cy="7543800"/>
            </a:xfrm>
            <a:prstGeom prst="rect">
              <a:avLst/>
            </a:prstGeom>
          </p:spPr>
        </p:pic>
      </p:grpSp>
      <p:sp>
        <p:nvSpPr>
          <p:cNvPr id="6" name="TextBox 6"/>
          <p:cNvSpPr txBox="1"/>
          <p:nvPr/>
        </p:nvSpPr>
        <p:spPr>
          <a:xfrm>
            <a:off x="1183250" y="3133725"/>
            <a:ext cx="7822324" cy="4010025"/>
          </a:xfrm>
          <a:prstGeom prst="rect">
            <a:avLst/>
          </a:prstGeom>
        </p:spPr>
        <p:txBody>
          <a:bodyPr lIns="0" tIns="0" rIns="0" bIns="0" rtlCol="0" anchor="t">
            <a:spAutoFit/>
          </a:bodyPr>
          <a:lstStyle/>
          <a:p>
            <a:pPr algn="ctr">
              <a:lnSpc>
                <a:spcPts val="7919"/>
              </a:lnSpc>
            </a:pPr>
            <a:r>
              <a:rPr lang="en-US" sz="6599" b="1">
                <a:solidFill>
                  <a:srgbClr val="0097B2"/>
                </a:solidFill>
                <a:latin typeface="Barlow Bold"/>
                <a:ea typeface="Barlow Bold"/>
                <a:cs typeface="Barlow Bold"/>
                <a:sym typeface="Barlow Bold"/>
              </a:rPr>
              <a:t>Kvaliteedi indikaatorid on vahend väärtuse saavutamiseks</a:t>
            </a:r>
          </a:p>
        </p:txBody>
      </p:sp>
      <p:sp>
        <p:nvSpPr>
          <p:cNvPr id="7" name="TextBox 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17</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814540" y="-400542"/>
            <a:ext cx="7898760" cy="11088084"/>
            <a:chOff x="0" y="0"/>
            <a:chExt cx="10531680" cy="14784111"/>
          </a:xfrm>
        </p:grpSpPr>
        <p:pic>
          <p:nvPicPr>
            <p:cNvPr id="3" name="Picture 3"/>
            <p:cNvPicPr>
              <a:picLocks noChangeAspect="1"/>
            </p:cNvPicPr>
            <p:nvPr/>
          </p:nvPicPr>
          <p:blipFill>
            <a:blip r:embed="rId2"/>
            <a:srcRect t="3236" b="3236"/>
            <a:stretch>
              <a:fillRect/>
            </a:stretch>
          </p:blipFill>
          <p:spPr>
            <a:xfrm>
              <a:off x="0" y="0"/>
              <a:ext cx="10531680" cy="14784111"/>
            </a:xfrm>
            <a:prstGeom prst="rect">
              <a:avLst/>
            </a:prstGeom>
          </p:spPr>
        </p:pic>
      </p:grpSp>
      <p:grpSp>
        <p:nvGrpSpPr>
          <p:cNvPr id="4" name="Group 4"/>
          <p:cNvGrpSpPr/>
          <p:nvPr/>
        </p:nvGrpSpPr>
        <p:grpSpPr>
          <a:xfrm>
            <a:off x="10120655" y="2314575"/>
            <a:ext cx="1387770" cy="5657850"/>
            <a:chOff x="0" y="0"/>
            <a:chExt cx="469443" cy="1913890"/>
          </a:xfrm>
        </p:grpSpPr>
        <p:sp>
          <p:nvSpPr>
            <p:cNvPr id="5" name="Freeform 5"/>
            <p:cNvSpPr/>
            <p:nvPr/>
          </p:nvSpPr>
          <p:spPr>
            <a:xfrm>
              <a:off x="0" y="0"/>
              <a:ext cx="469443" cy="1913890"/>
            </a:xfrm>
            <a:custGeom>
              <a:avLst/>
              <a:gdLst/>
              <a:ahLst/>
              <a:cxnLst/>
              <a:rect l="l" t="t" r="r" b="b"/>
              <a:pathLst>
                <a:path w="469443" h="1913890">
                  <a:moveTo>
                    <a:pt x="0" y="0"/>
                  </a:moveTo>
                  <a:lnTo>
                    <a:pt x="469443" y="0"/>
                  </a:lnTo>
                  <a:lnTo>
                    <a:pt x="469443" y="1913890"/>
                  </a:lnTo>
                  <a:lnTo>
                    <a:pt x="0" y="1913890"/>
                  </a:lnTo>
                  <a:close/>
                </a:path>
              </a:pathLst>
            </a:custGeom>
            <a:solidFill>
              <a:srgbClr val="10BB82"/>
            </a:solidFill>
          </p:spPr>
        </p:sp>
      </p:grpSp>
      <p:sp>
        <p:nvSpPr>
          <p:cNvPr id="6" name="TextBox 6"/>
          <p:cNvSpPr txBox="1"/>
          <p:nvPr/>
        </p:nvSpPr>
        <p:spPr>
          <a:xfrm>
            <a:off x="835292" y="2923248"/>
            <a:ext cx="8308708" cy="2438825"/>
          </a:xfrm>
          <a:prstGeom prst="rect">
            <a:avLst/>
          </a:prstGeom>
        </p:spPr>
        <p:txBody>
          <a:bodyPr lIns="0" tIns="0" rIns="0" bIns="0" rtlCol="0" anchor="t">
            <a:spAutoFit/>
          </a:bodyPr>
          <a:lstStyle/>
          <a:p>
            <a:pPr algn="ctr">
              <a:lnSpc>
                <a:spcPts val="6420"/>
              </a:lnSpc>
            </a:pPr>
            <a:r>
              <a:rPr lang="en-US" sz="5350">
                <a:solidFill>
                  <a:srgbClr val="0097B2"/>
                </a:solidFill>
                <a:latin typeface="Kavoon"/>
                <a:ea typeface="Kavoon"/>
                <a:cs typeface="Kavoon"/>
                <a:sym typeface="Kavoon"/>
              </a:rPr>
              <a:t>Laborimeditsiin on rohkem, kui numbrid ekraanil</a:t>
            </a:r>
          </a:p>
        </p:txBody>
      </p:sp>
      <p:sp>
        <p:nvSpPr>
          <p:cNvPr id="7" name="TextBox 7"/>
          <p:cNvSpPr txBox="1"/>
          <p:nvPr/>
        </p:nvSpPr>
        <p:spPr>
          <a:xfrm>
            <a:off x="1894586" y="5987060"/>
            <a:ext cx="6522498" cy="1775460"/>
          </a:xfrm>
          <a:prstGeom prst="rect">
            <a:avLst/>
          </a:prstGeom>
        </p:spPr>
        <p:txBody>
          <a:bodyPr lIns="0" tIns="0" rIns="0" bIns="0" rtlCol="0" anchor="t">
            <a:spAutoFit/>
          </a:bodyPr>
          <a:lstStyle/>
          <a:p>
            <a:pPr algn="ctr">
              <a:lnSpc>
                <a:spcPts val="3599"/>
              </a:lnSpc>
            </a:pPr>
            <a:r>
              <a:rPr lang="en-US" sz="2399">
                <a:solidFill>
                  <a:srgbClr val="000000"/>
                </a:solidFill>
                <a:latin typeface="Barlow"/>
                <a:ea typeface="Barlow"/>
                <a:cs typeface="Barlow"/>
                <a:sym typeface="Barlow"/>
              </a:rPr>
              <a:t>Väärtuspõhine lähenemine tähendab, et iga uuring on põhjendatud, iga tulemus tõlgendatud ja iga andmepunkt aitab patsiendil paremini toime tulla.</a:t>
            </a:r>
          </a:p>
        </p:txBody>
      </p:sp>
      <p:sp>
        <p:nvSpPr>
          <p:cNvPr id="8" name="TextBox 8"/>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18</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513904" y="1028700"/>
            <a:ext cx="20187014" cy="8229600"/>
            <a:chOff x="0" y="0"/>
            <a:chExt cx="996890" cy="406400"/>
          </a:xfrm>
        </p:grpSpPr>
        <p:sp>
          <p:nvSpPr>
            <p:cNvPr id="3" name="Freeform 3"/>
            <p:cNvSpPr/>
            <p:nvPr/>
          </p:nvSpPr>
          <p:spPr>
            <a:xfrm>
              <a:off x="0" y="0"/>
              <a:ext cx="996890" cy="406400"/>
            </a:xfrm>
            <a:custGeom>
              <a:avLst/>
              <a:gdLst/>
              <a:ahLst/>
              <a:cxnLst/>
              <a:rect l="l" t="t" r="r" b="b"/>
              <a:pathLst>
                <a:path w="996890" h="406400">
                  <a:moveTo>
                    <a:pt x="793690" y="0"/>
                  </a:moveTo>
                  <a:cubicBezTo>
                    <a:pt x="905914" y="0"/>
                    <a:pt x="996890" y="90976"/>
                    <a:pt x="996890" y="203200"/>
                  </a:cubicBezTo>
                  <a:cubicBezTo>
                    <a:pt x="996890" y="315424"/>
                    <a:pt x="905914" y="406400"/>
                    <a:pt x="793690" y="406400"/>
                  </a:cubicBezTo>
                  <a:lnTo>
                    <a:pt x="203200" y="406400"/>
                  </a:lnTo>
                  <a:cubicBezTo>
                    <a:pt x="90976" y="406400"/>
                    <a:pt x="0" y="315424"/>
                    <a:pt x="0" y="203200"/>
                  </a:cubicBezTo>
                  <a:cubicBezTo>
                    <a:pt x="0" y="90976"/>
                    <a:pt x="90976" y="0"/>
                    <a:pt x="203200" y="0"/>
                  </a:cubicBezTo>
                  <a:close/>
                </a:path>
              </a:pathLst>
            </a:custGeom>
            <a:gradFill rotWithShape="1">
              <a:gsLst>
                <a:gs pos="0">
                  <a:srgbClr val="CDFFD8">
                    <a:alpha val="100000"/>
                  </a:srgbClr>
                </a:gs>
                <a:gs pos="100000">
                  <a:srgbClr val="94B9FF">
                    <a:alpha val="100000"/>
                  </a:srgbClr>
                </a:gs>
              </a:gsLst>
              <a:lin ang="0"/>
            </a:gradFill>
          </p:spPr>
        </p:sp>
        <p:sp>
          <p:nvSpPr>
            <p:cNvPr id="4" name="TextBox 4"/>
            <p:cNvSpPr txBox="1"/>
            <p:nvPr/>
          </p:nvSpPr>
          <p:spPr>
            <a:xfrm>
              <a:off x="0" y="-85725"/>
              <a:ext cx="996890" cy="492125"/>
            </a:xfrm>
            <a:prstGeom prst="rect">
              <a:avLst/>
            </a:prstGeom>
          </p:spPr>
          <p:txBody>
            <a:bodyPr lIns="50800" tIns="50800" rIns="50800" bIns="50800" rtlCol="0" anchor="ctr"/>
            <a:lstStyle/>
            <a:p>
              <a:pPr algn="ctr">
                <a:lnSpc>
                  <a:spcPts val="3600"/>
                </a:lnSpc>
              </a:pPr>
              <a:endParaRPr/>
            </a:p>
          </p:txBody>
        </p:sp>
      </p:grpSp>
      <p:grpSp>
        <p:nvGrpSpPr>
          <p:cNvPr id="5" name="Group 5"/>
          <p:cNvGrpSpPr/>
          <p:nvPr/>
        </p:nvGrpSpPr>
        <p:grpSpPr>
          <a:xfrm>
            <a:off x="-13412918" y="1028700"/>
            <a:ext cx="20187014" cy="8229600"/>
            <a:chOff x="0" y="0"/>
            <a:chExt cx="996890" cy="406400"/>
          </a:xfrm>
        </p:grpSpPr>
        <p:sp>
          <p:nvSpPr>
            <p:cNvPr id="6" name="Freeform 6"/>
            <p:cNvSpPr/>
            <p:nvPr/>
          </p:nvSpPr>
          <p:spPr>
            <a:xfrm>
              <a:off x="0" y="0"/>
              <a:ext cx="996890" cy="406400"/>
            </a:xfrm>
            <a:custGeom>
              <a:avLst/>
              <a:gdLst/>
              <a:ahLst/>
              <a:cxnLst/>
              <a:rect l="l" t="t" r="r" b="b"/>
              <a:pathLst>
                <a:path w="996890" h="406400">
                  <a:moveTo>
                    <a:pt x="793690" y="0"/>
                  </a:moveTo>
                  <a:cubicBezTo>
                    <a:pt x="905914" y="0"/>
                    <a:pt x="996890" y="90976"/>
                    <a:pt x="996890" y="203200"/>
                  </a:cubicBezTo>
                  <a:cubicBezTo>
                    <a:pt x="996890" y="315424"/>
                    <a:pt x="905914" y="406400"/>
                    <a:pt x="793690" y="406400"/>
                  </a:cubicBezTo>
                  <a:lnTo>
                    <a:pt x="203200" y="406400"/>
                  </a:lnTo>
                  <a:cubicBezTo>
                    <a:pt x="90976" y="406400"/>
                    <a:pt x="0" y="315424"/>
                    <a:pt x="0" y="203200"/>
                  </a:cubicBezTo>
                  <a:cubicBezTo>
                    <a:pt x="0" y="90976"/>
                    <a:pt x="90976" y="0"/>
                    <a:pt x="203200" y="0"/>
                  </a:cubicBezTo>
                  <a:close/>
                </a:path>
              </a:pathLst>
            </a:custGeom>
            <a:gradFill rotWithShape="1">
              <a:gsLst>
                <a:gs pos="0">
                  <a:srgbClr val="CDFFD8">
                    <a:alpha val="100000"/>
                  </a:srgbClr>
                </a:gs>
                <a:gs pos="100000">
                  <a:srgbClr val="94B9FF">
                    <a:alpha val="100000"/>
                  </a:srgbClr>
                </a:gs>
              </a:gsLst>
              <a:lin ang="0"/>
            </a:gradFill>
          </p:spPr>
        </p:sp>
        <p:sp>
          <p:nvSpPr>
            <p:cNvPr id="7" name="TextBox 7"/>
            <p:cNvSpPr txBox="1"/>
            <p:nvPr/>
          </p:nvSpPr>
          <p:spPr>
            <a:xfrm>
              <a:off x="0" y="-85725"/>
              <a:ext cx="996890" cy="492125"/>
            </a:xfrm>
            <a:prstGeom prst="rect">
              <a:avLst/>
            </a:prstGeom>
          </p:spPr>
          <p:txBody>
            <a:bodyPr lIns="50800" tIns="50800" rIns="50800" bIns="50800" rtlCol="0" anchor="ctr"/>
            <a:lstStyle/>
            <a:p>
              <a:pPr algn="ctr">
                <a:lnSpc>
                  <a:spcPts val="3600"/>
                </a:lnSpc>
              </a:pPr>
              <a:endParaRPr/>
            </a:p>
          </p:txBody>
        </p:sp>
      </p:grpSp>
      <p:sp>
        <p:nvSpPr>
          <p:cNvPr id="8" name="Freeform 8"/>
          <p:cNvSpPr/>
          <p:nvPr/>
        </p:nvSpPr>
        <p:spPr>
          <a:xfrm>
            <a:off x="5029200" y="1028700"/>
            <a:ext cx="8229600" cy="8229600"/>
          </a:xfrm>
          <a:custGeom>
            <a:avLst/>
            <a:gdLst/>
            <a:ahLst/>
            <a:cxnLst/>
            <a:rect l="l" t="t" r="r" b="b"/>
            <a:pathLst>
              <a:path w="8229600" h="8229600">
                <a:moveTo>
                  <a:pt x="0" y="0"/>
                </a:moveTo>
                <a:lnTo>
                  <a:pt x="8229600" y="0"/>
                </a:lnTo>
                <a:lnTo>
                  <a:pt x="8229600" y="8229600"/>
                </a:lnTo>
                <a:lnTo>
                  <a:pt x="0" y="82296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9" name="TextBox 9"/>
          <p:cNvSpPr txBox="1"/>
          <p:nvPr/>
        </p:nvSpPr>
        <p:spPr>
          <a:xfrm>
            <a:off x="6421234" y="4048125"/>
            <a:ext cx="5445532" cy="2190750"/>
          </a:xfrm>
          <a:prstGeom prst="rect">
            <a:avLst/>
          </a:prstGeom>
        </p:spPr>
        <p:txBody>
          <a:bodyPr lIns="0" tIns="0" rIns="0" bIns="0" rtlCol="0" anchor="t">
            <a:spAutoFit/>
          </a:bodyPr>
          <a:lstStyle/>
          <a:p>
            <a:pPr algn="ctr">
              <a:lnSpc>
                <a:spcPts val="8640"/>
              </a:lnSpc>
            </a:pPr>
            <a:r>
              <a:rPr lang="en-US" sz="7200" b="1">
                <a:solidFill>
                  <a:srgbClr val="0097B2"/>
                </a:solidFill>
                <a:latin typeface="Barlow Bold"/>
                <a:ea typeface="Barlow Bold"/>
                <a:cs typeface="Barlow Bold"/>
                <a:sym typeface="Barlow Bold"/>
              </a:rPr>
              <a:t>TÄNAN KUULAMAST</a:t>
            </a:r>
          </a:p>
        </p:txBody>
      </p:sp>
      <p:sp>
        <p:nvSpPr>
          <p:cNvPr id="10" name="AutoShape 10"/>
          <p:cNvSpPr/>
          <p:nvPr/>
        </p:nvSpPr>
        <p:spPr>
          <a:xfrm>
            <a:off x="8975321" y="7447551"/>
            <a:ext cx="337358" cy="0"/>
          </a:xfrm>
          <a:prstGeom prst="line">
            <a:avLst/>
          </a:prstGeom>
          <a:ln w="47625" cap="rnd">
            <a:solidFill>
              <a:srgbClr val="10BB82"/>
            </a:solidFill>
            <a:prstDash val="solid"/>
            <a:headEnd type="none" w="sm" len="sm"/>
            <a:tailEnd type="none" w="sm" len="sm"/>
          </a:ln>
        </p:spPr>
      </p:sp>
      <p:sp>
        <p:nvSpPr>
          <p:cNvPr id="11" name="TextBox 1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97B2"/>
                </a:solidFill>
                <a:latin typeface="Open Sans"/>
                <a:ea typeface="Open Sans"/>
                <a:cs typeface="Open Sans"/>
                <a:sym typeface="Open Sans"/>
              </a:rPr>
              <a:t>19</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85104"/>
            <a:ext cx="5657850" cy="11057208"/>
            <a:chOff x="0" y="0"/>
            <a:chExt cx="1913890" cy="3740339"/>
          </a:xfrm>
        </p:grpSpPr>
        <p:sp>
          <p:nvSpPr>
            <p:cNvPr id="3" name="Freeform 3"/>
            <p:cNvSpPr/>
            <p:nvPr/>
          </p:nvSpPr>
          <p:spPr>
            <a:xfrm>
              <a:off x="0" y="0"/>
              <a:ext cx="1913890" cy="3740340"/>
            </a:xfrm>
            <a:custGeom>
              <a:avLst/>
              <a:gdLst/>
              <a:ahLst/>
              <a:cxnLst/>
              <a:rect l="l" t="t" r="r" b="b"/>
              <a:pathLst>
                <a:path w="1913890" h="3740340">
                  <a:moveTo>
                    <a:pt x="0" y="0"/>
                  </a:moveTo>
                  <a:lnTo>
                    <a:pt x="1913890" y="0"/>
                  </a:lnTo>
                  <a:lnTo>
                    <a:pt x="1913890" y="3740340"/>
                  </a:lnTo>
                  <a:lnTo>
                    <a:pt x="0" y="3740340"/>
                  </a:lnTo>
                  <a:close/>
                </a:path>
              </a:pathLst>
            </a:custGeom>
            <a:solidFill>
              <a:srgbClr val="10BB82"/>
            </a:solidFill>
          </p:spPr>
        </p:sp>
      </p:grpSp>
      <p:grpSp>
        <p:nvGrpSpPr>
          <p:cNvPr id="4" name="Group 4"/>
          <p:cNvGrpSpPr/>
          <p:nvPr/>
        </p:nvGrpSpPr>
        <p:grpSpPr>
          <a:xfrm>
            <a:off x="1431868" y="491413"/>
            <a:ext cx="4652087" cy="4652087"/>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6" name="Group 6"/>
          <p:cNvGrpSpPr/>
          <p:nvPr/>
        </p:nvGrpSpPr>
        <p:grpSpPr>
          <a:xfrm>
            <a:off x="1552541" y="612094"/>
            <a:ext cx="4410742" cy="4410724"/>
            <a:chOff x="0" y="0"/>
            <a:chExt cx="6350000" cy="6349975"/>
          </a:xfrm>
        </p:grpSpPr>
        <p:sp>
          <p:nvSpPr>
            <p:cNvPr id="7" name="Freeform 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9834" r="-39977"/>
              </a:stretch>
            </a:blipFill>
          </p:spPr>
        </p:sp>
      </p:grpSp>
      <p:sp>
        <p:nvSpPr>
          <p:cNvPr id="8" name="Freeform 8"/>
          <p:cNvSpPr/>
          <p:nvPr/>
        </p:nvSpPr>
        <p:spPr>
          <a:xfrm>
            <a:off x="7684524" y="1507843"/>
            <a:ext cx="4148093" cy="3676311"/>
          </a:xfrm>
          <a:custGeom>
            <a:avLst/>
            <a:gdLst/>
            <a:ahLst/>
            <a:cxnLst/>
            <a:rect l="l" t="t" r="r" b="b"/>
            <a:pathLst>
              <a:path w="4148093" h="3676311">
                <a:moveTo>
                  <a:pt x="0" y="0"/>
                </a:moveTo>
                <a:lnTo>
                  <a:pt x="4148093" y="0"/>
                </a:lnTo>
                <a:lnTo>
                  <a:pt x="4148093" y="3676311"/>
                </a:lnTo>
                <a:lnTo>
                  <a:pt x="0" y="3676311"/>
                </a:lnTo>
                <a:lnTo>
                  <a:pt x="0" y="0"/>
                </a:lnTo>
                <a:close/>
              </a:path>
            </a:pathLst>
          </a:custGeom>
          <a:blipFill>
            <a:blip r:embed="rId4"/>
            <a:stretch>
              <a:fillRect r="-77253"/>
            </a:stretch>
          </a:blipFill>
        </p:spPr>
      </p:sp>
      <p:grpSp>
        <p:nvGrpSpPr>
          <p:cNvPr id="9" name="Group 9"/>
          <p:cNvGrpSpPr/>
          <p:nvPr/>
        </p:nvGrpSpPr>
        <p:grpSpPr>
          <a:xfrm>
            <a:off x="1531581" y="1507843"/>
            <a:ext cx="15834198" cy="8526274"/>
            <a:chOff x="0" y="0"/>
            <a:chExt cx="21112264" cy="11368366"/>
          </a:xfrm>
        </p:grpSpPr>
        <p:grpSp>
          <p:nvGrpSpPr>
            <p:cNvPr id="10" name="Group 10"/>
            <p:cNvGrpSpPr/>
            <p:nvPr/>
          </p:nvGrpSpPr>
          <p:grpSpPr>
            <a:xfrm>
              <a:off x="0" y="5163121"/>
              <a:ext cx="6202783" cy="6202783"/>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12" name="Group 12"/>
            <p:cNvGrpSpPr/>
            <p:nvPr/>
          </p:nvGrpSpPr>
          <p:grpSpPr>
            <a:xfrm>
              <a:off x="160897" y="5324030"/>
              <a:ext cx="5880989" cy="5880966"/>
              <a:chOff x="0" y="0"/>
              <a:chExt cx="6350000" cy="6349975"/>
            </a:xfrm>
          </p:grpSpPr>
          <p:sp>
            <p:nvSpPr>
              <p:cNvPr id="13" name="Freeform 13"/>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5"/>
                <a:stretch>
                  <a:fillRect l="-37718" r="-37718"/>
                </a:stretch>
              </a:blipFill>
            </p:spPr>
          </p:sp>
        </p:grpSp>
        <p:sp>
          <p:nvSpPr>
            <p:cNvPr id="14" name="TextBox 14"/>
            <p:cNvSpPr txBox="1"/>
            <p:nvPr/>
          </p:nvSpPr>
          <p:spPr>
            <a:xfrm>
              <a:off x="8345897" y="7330401"/>
              <a:ext cx="12766368" cy="4037965"/>
            </a:xfrm>
            <a:prstGeom prst="rect">
              <a:avLst/>
            </a:prstGeom>
          </p:spPr>
          <p:txBody>
            <a:bodyPr lIns="0" tIns="0" rIns="0" bIns="0" rtlCol="0" anchor="t">
              <a:spAutoFit/>
            </a:bodyPr>
            <a:lstStyle/>
            <a:p>
              <a:pPr algn="l">
                <a:lnSpc>
                  <a:spcPts val="3600"/>
                </a:lnSpc>
              </a:pPr>
              <a:r>
                <a:rPr lang="en-US" sz="2400" dirty="0" err="1">
                  <a:solidFill>
                    <a:srgbClr val="000000"/>
                  </a:solidFill>
                  <a:latin typeface="Barlow"/>
                  <a:ea typeface="Barlow"/>
                  <a:cs typeface="Barlow"/>
                  <a:sym typeface="Barlow"/>
                </a:rPr>
                <a:t>Fookus</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ei</a:t>
              </a:r>
              <a:r>
                <a:rPr lang="en-US" sz="2400" dirty="0">
                  <a:solidFill>
                    <a:srgbClr val="000000"/>
                  </a:solidFill>
                  <a:latin typeface="Barlow"/>
                  <a:ea typeface="Barlow"/>
                  <a:cs typeface="Barlow"/>
                  <a:sym typeface="Barlow"/>
                </a:rPr>
                <a:t> ole </a:t>
              </a:r>
              <a:r>
                <a:rPr lang="en-US" sz="2400" dirty="0" err="1">
                  <a:solidFill>
                    <a:srgbClr val="000000"/>
                  </a:solidFill>
                  <a:latin typeface="Barlow"/>
                  <a:ea typeface="Barlow"/>
                  <a:cs typeface="Barlow"/>
                  <a:sym typeface="Barlow"/>
                </a:rPr>
                <a:t>ainult</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analüütilisel</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kvaliteedil</a:t>
              </a:r>
              <a:r>
                <a:rPr lang="en-US" sz="2400" dirty="0">
                  <a:solidFill>
                    <a:srgbClr val="000000"/>
                  </a:solidFill>
                  <a:latin typeface="Barlow"/>
                  <a:ea typeface="Barlow"/>
                  <a:cs typeface="Barlow"/>
                  <a:sym typeface="Barlow"/>
                </a:rPr>
                <a:t> ja </a:t>
              </a:r>
              <a:r>
                <a:rPr lang="en-US" sz="2400" dirty="0" err="1">
                  <a:solidFill>
                    <a:srgbClr val="000000"/>
                  </a:solidFill>
                  <a:latin typeface="Barlow"/>
                  <a:ea typeface="Barlow"/>
                  <a:cs typeface="Barlow"/>
                  <a:sym typeface="Barlow"/>
                </a:rPr>
                <a:t>kulude</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kontrollimisel</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vaid</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ka</a:t>
              </a:r>
              <a:r>
                <a:rPr lang="en-US" sz="2400" dirty="0">
                  <a:solidFill>
                    <a:srgbClr val="000000"/>
                  </a:solidFill>
                  <a:latin typeface="Barlow"/>
                  <a:ea typeface="Barlow"/>
                  <a:cs typeface="Barlow"/>
                  <a:sym typeface="Barlow"/>
                </a:rPr>
                <a:t> </a:t>
              </a:r>
              <a:r>
                <a:rPr lang="en-US" sz="2400" b="1" dirty="0" err="1">
                  <a:solidFill>
                    <a:srgbClr val="10BB82"/>
                  </a:solidFill>
                  <a:latin typeface="Barlow Bold"/>
                  <a:ea typeface="Barlow Bold"/>
                  <a:cs typeface="Barlow Bold"/>
                  <a:sym typeface="Barlow Bold"/>
                </a:rPr>
                <a:t>patsientide</a:t>
              </a:r>
              <a:r>
                <a:rPr lang="en-US" sz="2400" b="1" dirty="0">
                  <a:solidFill>
                    <a:srgbClr val="10BB82"/>
                  </a:solidFill>
                  <a:latin typeface="Barlow Bold"/>
                  <a:ea typeface="Barlow Bold"/>
                  <a:cs typeface="Barlow Bold"/>
                  <a:sym typeface="Barlow Bold"/>
                </a:rPr>
                <a:t> </a:t>
              </a:r>
              <a:r>
                <a:rPr lang="en-US" sz="2400" b="1" dirty="0" err="1">
                  <a:solidFill>
                    <a:srgbClr val="10BB82"/>
                  </a:solidFill>
                  <a:latin typeface="Barlow Bold"/>
                  <a:ea typeface="Barlow Bold"/>
                  <a:cs typeface="Barlow Bold"/>
                  <a:sym typeface="Barlow Bold"/>
                </a:rPr>
                <a:t>ravitulemuste</a:t>
              </a:r>
              <a:r>
                <a:rPr lang="en-US" sz="2400" b="1" dirty="0">
                  <a:solidFill>
                    <a:srgbClr val="10BB82"/>
                  </a:solidFill>
                  <a:latin typeface="Barlow Bold"/>
                  <a:ea typeface="Barlow Bold"/>
                  <a:cs typeface="Barlow Bold"/>
                  <a:sym typeface="Barlow Bold"/>
                </a:rPr>
                <a:t> </a:t>
              </a:r>
              <a:r>
                <a:rPr lang="en-US" sz="2400" b="1" dirty="0" err="1">
                  <a:solidFill>
                    <a:srgbClr val="10BB82"/>
                  </a:solidFill>
                  <a:latin typeface="Barlow Bold"/>
                  <a:ea typeface="Barlow Bold"/>
                  <a:cs typeface="Barlow Bold"/>
                  <a:sym typeface="Barlow Bold"/>
                </a:rPr>
                <a:t>parandamisel</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tervishoiu</a:t>
              </a:r>
              <a:r>
                <a:rPr lang="en-US" sz="2400" dirty="0">
                  <a:solidFill>
                    <a:srgbClr val="000000"/>
                  </a:solidFill>
                  <a:latin typeface="Barlow"/>
                  <a:ea typeface="Barlow"/>
                  <a:cs typeface="Barlow"/>
                  <a:sym typeface="Barlow"/>
                </a:rPr>
                <a:t> </a:t>
              </a:r>
              <a:r>
                <a:rPr lang="en-US" sz="2400" b="1" dirty="0" err="1">
                  <a:solidFill>
                    <a:srgbClr val="10BB82"/>
                  </a:solidFill>
                  <a:latin typeface="Barlow Bold"/>
                  <a:ea typeface="Barlow Bold"/>
                  <a:cs typeface="Barlow Bold"/>
                  <a:sym typeface="Barlow Bold"/>
                </a:rPr>
                <a:t>tõhususe</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suurendamisel</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ning</a:t>
              </a:r>
              <a:r>
                <a:rPr lang="en-US" sz="2400" dirty="0">
                  <a:solidFill>
                    <a:srgbClr val="000000"/>
                  </a:solidFill>
                  <a:latin typeface="Barlow"/>
                  <a:ea typeface="Barlow"/>
                  <a:cs typeface="Barlow"/>
                  <a:sym typeface="Barlow"/>
                </a:rPr>
                <a:t> </a:t>
              </a:r>
              <a:r>
                <a:rPr lang="en-US" sz="2400" b="1" dirty="0" err="1">
                  <a:solidFill>
                    <a:srgbClr val="10BB82"/>
                  </a:solidFill>
                  <a:latin typeface="Barlow Bold"/>
                  <a:ea typeface="Barlow Bold"/>
                  <a:cs typeface="Barlow Bold"/>
                  <a:sym typeface="Barlow Bold"/>
                </a:rPr>
                <a:t>väärtuse</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loomisel</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kogu</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kliinilise</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raviteekonna</a:t>
              </a:r>
              <a:r>
                <a:rPr lang="en-US" sz="2400" dirty="0">
                  <a:solidFill>
                    <a:srgbClr val="000000"/>
                  </a:solidFill>
                  <a:latin typeface="Barlow"/>
                  <a:ea typeface="Barlow"/>
                  <a:cs typeface="Barlow"/>
                  <a:sym typeface="Barlow"/>
                </a:rPr>
                <a:t> </a:t>
              </a:r>
              <a:r>
                <a:rPr lang="en-US" sz="2400" dirty="0" err="1">
                  <a:solidFill>
                    <a:srgbClr val="000000"/>
                  </a:solidFill>
                  <a:latin typeface="Barlow"/>
                  <a:ea typeface="Barlow"/>
                  <a:cs typeface="Barlow"/>
                  <a:sym typeface="Barlow"/>
                </a:rPr>
                <a:t>ulatuses</a:t>
              </a:r>
              <a:r>
                <a:rPr lang="en-US" sz="2400" dirty="0">
                  <a:solidFill>
                    <a:srgbClr val="000000"/>
                  </a:solidFill>
                  <a:latin typeface="Barlow"/>
                  <a:ea typeface="Barlow"/>
                  <a:cs typeface="Barlow"/>
                  <a:sym typeface="Barlow"/>
                </a:rPr>
                <a:t>.</a:t>
              </a:r>
            </a:p>
            <a:p>
              <a:pPr algn="l">
                <a:lnSpc>
                  <a:spcPts val="3600"/>
                </a:lnSpc>
              </a:pPr>
              <a:endParaRPr lang="en-US" sz="2400" dirty="0">
                <a:solidFill>
                  <a:srgbClr val="000000"/>
                </a:solidFill>
                <a:latin typeface="Barlow"/>
                <a:ea typeface="Barlow"/>
                <a:cs typeface="Barlow"/>
                <a:sym typeface="Barlow"/>
              </a:endParaRPr>
            </a:p>
            <a:p>
              <a:pPr algn="l">
                <a:lnSpc>
                  <a:spcPts val="3000"/>
                </a:lnSpc>
              </a:pPr>
              <a:r>
                <a:rPr lang="en-US" sz="2000" dirty="0">
                  <a:solidFill>
                    <a:srgbClr val="000000"/>
                  </a:solidFill>
                  <a:latin typeface="Barlow"/>
                  <a:ea typeface="Barlow"/>
                  <a:cs typeface="Barlow"/>
                  <a:sym typeface="Barlow"/>
                </a:rPr>
                <a:t>                                                                                                                                                   </a:t>
              </a:r>
            </a:p>
            <a:p>
              <a:pPr algn="l">
                <a:lnSpc>
                  <a:spcPts val="3000"/>
                </a:lnSpc>
              </a:pPr>
              <a:r>
                <a:rPr lang="en-US" sz="2000" dirty="0">
                  <a:solidFill>
                    <a:srgbClr val="000000"/>
                  </a:solidFill>
                  <a:latin typeface="Barlow"/>
                  <a:ea typeface="Barlow"/>
                  <a:cs typeface="Barlow"/>
                  <a:sym typeface="Barlow"/>
                </a:rPr>
                <a:t>                                                                                                                                                </a:t>
              </a:r>
            </a:p>
          </p:txBody>
        </p:sp>
        <p:sp>
          <p:nvSpPr>
            <p:cNvPr id="15" name="TextBox 15"/>
            <p:cNvSpPr txBox="1"/>
            <p:nvPr/>
          </p:nvSpPr>
          <p:spPr>
            <a:xfrm>
              <a:off x="8203924" y="6159611"/>
              <a:ext cx="12766368" cy="850900"/>
            </a:xfrm>
            <a:prstGeom prst="rect">
              <a:avLst/>
            </a:prstGeom>
          </p:spPr>
          <p:txBody>
            <a:bodyPr lIns="0" tIns="0" rIns="0" bIns="0" rtlCol="0" anchor="t">
              <a:spAutoFit/>
            </a:bodyPr>
            <a:lstStyle/>
            <a:p>
              <a:pPr algn="l">
                <a:lnSpc>
                  <a:spcPts val="5040"/>
                </a:lnSpc>
              </a:pPr>
              <a:r>
                <a:rPr lang="en-US" sz="4200" b="1" dirty="0" err="1">
                  <a:solidFill>
                    <a:srgbClr val="0097B2"/>
                  </a:solidFill>
                  <a:latin typeface="Barlow Bold"/>
                  <a:ea typeface="Barlow Bold"/>
                  <a:cs typeface="Barlow Bold"/>
                  <a:sym typeface="Barlow Bold"/>
                </a:rPr>
                <a:t>Väärtuspõhine</a:t>
              </a:r>
              <a:r>
                <a:rPr lang="en-US" sz="4200" b="1" dirty="0">
                  <a:solidFill>
                    <a:srgbClr val="0097B2"/>
                  </a:solidFill>
                  <a:latin typeface="Barlow Bold"/>
                  <a:ea typeface="Barlow Bold"/>
                  <a:cs typeface="Barlow Bold"/>
                  <a:sym typeface="Barlow Bold"/>
                </a:rPr>
                <a:t> </a:t>
              </a:r>
              <a:r>
                <a:rPr lang="en-US" sz="4200" b="1" dirty="0" err="1">
                  <a:solidFill>
                    <a:srgbClr val="0097B2"/>
                  </a:solidFill>
                  <a:latin typeface="Barlow Bold"/>
                  <a:ea typeface="Barlow Bold"/>
                  <a:cs typeface="Barlow Bold"/>
                  <a:sym typeface="Barlow Bold"/>
                </a:rPr>
                <a:t>laborimeditsiin</a:t>
              </a:r>
              <a:endParaRPr lang="en-US" sz="4200" b="1" dirty="0">
                <a:solidFill>
                  <a:srgbClr val="0097B2"/>
                </a:solidFill>
                <a:latin typeface="Barlow Bold"/>
                <a:ea typeface="Barlow Bold"/>
                <a:cs typeface="Barlow Bold"/>
                <a:sym typeface="Barlow Bold"/>
              </a:endParaRPr>
            </a:p>
          </p:txBody>
        </p:sp>
        <p:sp>
          <p:nvSpPr>
            <p:cNvPr id="16" name="Freeform 16"/>
            <p:cNvSpPr/>
            <p:nvPr/>
          </p:nvSpPr>
          <p:spPr>
            <a:xfrm>
              <a:off x="13734715" y="0"/>
              <a:ext cx="4291682" cy="4901748"/>
            </a:xfrm>
            <a:custGeom>
              <a:avLst/>
              <a:gdLst/>
              <a:ahLst/>
              <a:cxnLst/>
              <a:rect l="l" t="t" r="r" b="b"/>
              <a:pathLst>
                <a:path w="4291682" h="4901748">
                  <a:moveTo>
                    <a:pt x="0" y="0"/>
                  </a:moveTo>
                  <a:lnTo>
                    <a:pt x="4291682" y="0"/>
                  </a:lnTo>
                  <a:lnTo>
                    <a:pt x="4291682" y="4901748"/>
                  </a:lnTo>
                  <a:lnTo>
                    <a:pt x="0" y="4901748"/>
                  </a:lnTo>
                  <a:lnTo>
                    <a:pt x="0" y="0"/>
                  </a:lnTo>
                  <a:close/>
                </a:path>
              </a:pathLst>
            </a:custGeom>
            <a:blipFill>
              <a:blip r:embed="rId4"/>
              <a:stretch>
                <a:fillRect l="-128430"/>
              </a:stretch>
            </a:blipFill>
          </p:spPr>
        </p:sp>
        <p:grpSp>
          <p:nvGrpSpPr>
            <p:cNvPr id="17" name="Group 17"/>
            <p:cNvGrpSpPr/>
            <p:nvPr/>
          </p:nvGrpSpPr>
          <p:grpSpPr>
            <a:xfrm>
              <a:off x="13734715" y="571834"/>
              <a:ext cx="4114800" cy="4114800"/>
              <a:chOff x="0" y="0"/>
              <a:chExt cx="812800" cy="812800"/>
            </a:xfrm>
          </p:grpSpPr>
          <p:sp>
            <p:nvSpPr>
              <p:cNvPr id="18" name="Freeform 1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ln w="95250" cap="sq">
                <a:solidFill>
                  <a:srgbClr val="FF3131"/>
                </a:solidFill>
                <a:prstDash val="solid"/>
                <a:miter/>
              </a:ln>
            </p:spPr>
          </p:sp>
          <p:sp>
            <p:nvSpPr>
              <p:cNvPr id="19" name="TextBox 19"/>
              <p:cNvSpPr txBox="1"/>
              <p:nvPr/>
            </p:nvSpPr>
            <p:spPr>
              <a:xfrm>
                <a:off x="0" y="-85725"/>
                <a:ext cx="812800" cy="898525"/>
              </a:xfrm>
              <a:prstGeom prst="rect">
                <a:avLst/>
              </a:prstGeom>
            </p:spPr>
            <p:txBody>
              <a:bodyPr lIns="50800" tIns="50800" rIns="50800" bIns="50800" rtlCol="0" anchor="ctr"/>
              <a:lstStyle/>
              <a:p>
                <a:pPr algn="ctr">
                  <a:lnSpc>
                    <a:spcPts val="3600"/>
                  </a:lnSpc>
                </a:pPr>
                <a:endParaRPr/>
              </a:p>
            </p:txBody>
          </p:sp>
        </p:grpSp>
      </p:grpSp>
      <p:sp>
        <p:nvSpPr>
          <p:cNvPr id="20" name="TextBox 20"/>
          <p:cNvSpPr txBox="1"/>
          <p:nvPr/>
        </p:nvSpPr>
        <p:spPr>
          <a:xfrm>
            <a:off x="7684524" y="869668"/>
            <a:ext cx="9574776" cy="638175"/>
          </a:xfrm>
          <a:prstGeom prst="rect">
            <a:avLst/>
          </a:prstGeom>
        </p:spPr>
        <p:txBody>
          <a:bodyPr lIns="0" tIns="0" rIns="0" bIns="0" rtlCol="0" anchor="t">
            <a:spAutoFit/>
          </a:bodyPr>
          <a:lstStyle/>
          <a:p>
            <a:pPr algn="l">
              <a:lnSpc>
                <a:spcPts val="5040"/>
              </a:lnSpc>
            </a:pPr>
            <a:r>
              <a:rPr lang="en-US" sz="4200" b="1">
                <a:solidFill>
                  <a:srgbClr val="0097B2"/>
                </a:solidFill>
                <a:latin typeface="Barlow Bold"/>
                <a:ea typeface="Barlow Bold"/>
                <a:cs typeface="Barlow Bold"/>
                <a:sym typeface="Barlow Bold"/>
              </a:rPr>
              <a:t>Väärtuspõhine meditsiin</a:t>
            </a:r>
          </a:p>
        </p:txBody>
      </p:sp>
      <p:sp>
        <p:nvSpPr>
          <p:cNvPr id="21" name="TextBox 2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028700"/>
            <a:ext cx="5578371" cy="638175"/>
          </a:xfrm>
          <a:prstGeom prst="rect">
            <a:avLst/>
          </a:prstGeom>
        </p:spPr>
        <p:txBody>
          <a:bodyPr lIns="0" tIns="0" rIns="0" bIns="0" rtlCol="0" anchor="t">
            <a:spAutoFit/>
          </a:bodyPr>
          <a:lstStyle/>
          <a:p>
            <a:pPr algn="l">
              <a:lnSpc>
                <a:spcPts val="5040"/>
              </a:lnSpc>
            </a:pPr>
            <a:r>
              <a:rPr lang="en-US" sz="4200" b="1">
                <a:solidFill>
                  <a:srgbClr val="0097B2"/>
                </a:solidFill>
                <a:latin typeface="Barlow Bold"/>
                <a:ea typeface="Barlow Bold"/>
                <a:cs typeface="Barlow Bold"/>
                <a:sym typeface="Barlow Bold"/>
              </a:rPr>
              <a:t>Allikad</a:t>
            </a:r>
          </a:p>
        </p:txBody>
      </p:sp>
      <p:sp>
        <p:nvSpPr>
          <p:cNvPr id="3" name="TextBox 3"/>
          <p:cNvSpPr txBox="1"/>
          <p:nvPr/>
        </p:nvSpPr>
        <p:spPr>
          <a:xfrm>
            <a:off x="812655" y="1913850"/>
            <a:ext cx="15466584" cy="2727960"/>
          </a:xfrm>
          <a:prstGeom prst="rect">
            <a:avLst/>
          </a:prstGeom>
        </p:spPr>
        <p:txBody>
          <a:bodyPr lIns="0" tIns="0" rIns="0" bIns="0" rtlCol="0" anchor="t">
            <a:spAutoFit/>
          </a:bodyPr>
          <a:lstStyle/>
          <a:p>
            <a:pPr marL="518160" lvl="1" indent="-259080" algn="l">
              <a:lnSpc>
                <a:spcPts val="3600"/>
              </a:lnSpc>
              <a:buAutoNum type="arabicPeriod"/>
            </a:pPr>
            <a:r>
              <a:rPr lang="en-US" sz="2400">
                <a:solidFill>
                  <a:srgbClr val="000000"/>
                </a:solidFill>
                <a:latin typeface="Barlow"/>
                <a:ea typeface="Barlow"/>
                <a:cs typeface="Barlow"/>
                <a:sym typeface="Barlow"/>
              </a:rPr>
              <a:t>Plebani M, Coskun A. Promoting value-based laboratory medicine: moving towards an innovative model of the clinical laboratory. Clin Chim Acta 2025;572:120269.</a:t>
            </a:r>
          </a:p>
          <a:p>
            <a:pPr marL="518160" lvl="1" indent="-259080" algn="l">
              <a:lnSpc>
                <a:spcPts val="3600"/>
              </a:lnSpc>
              <a:buAutoNum type="arabicPeriod"/>
            </a:pPr>
            <a:r>
              <a:rPr lang="en-US" sz="2400">
                <a:solidFill>
                  <a:srgbClr val="000000"/>
                </a:solidFill>
                <a:latin typeface="Barlow"/>
                <a:ea typeface="Barlow"/>
                <a:cs typeface="Barlow"/>
                <a:sym typeface="Barlow"/>
              </a:rPr>
              <a:t>Tomaiuolo R, Banfi G. Value is equal to outcome/costs: how to apply to laboratory medicine. Clin Chem Lab Med 2026; 64(2): 284–289.</a:t>
            </a:r>
          </a:p>
          <a:p>
            <a:pPr marL="518160" lvl="1" indent="-259080" algn="l">
              <a:lnSpc>
                <a:spcPts val="3600"/>
              </a:lnSpc>
              <a:buAutoNum type="arabicPeriod"/>
            </a:pPr>
            <a:r>
              <a:rPr lang="en-US" sz="2400">
                <a:solidFill>
                  <a:srgbClr val="000000"/>
                </a:solidFill>
                <a:latin typeface="Barlow"/>
                <a:ea typeface="Barlow"/>
                <a:cs typeface="Barlow"/>
                <a:sym typeface="Barlow"/>
              </a:rPr>
              <a:t>Plebani M. Advancing value-based laboratory medicine. Clin Chem Lab Med 2025; 63(2): 249–257.</a:t>
            </a:r>
          </a:p>
          <a:p>
            <a:pPr algn="l">
              <a:lnSpc>
                <a:spcPts val="3599"/>
              </a:lnSpc>
            </a:pPr>
            <a:endParaRPr lang="en-US" sz="2400">
              <a:solidFill>
                <a:srgbClr val="000000"/>
              </a:solidFill>
              <a:latin typeface="Barlow"/>
              <a:ea typeface="Barlow"/>
              <a:cs typeface="Barlow"/>
              <a:sym typeface="Barlow"/>
            </a:endParaRPr>
          </a:p>
        </p:txBody>
      </p:sp>
      <p:sp>
        <p:nvSpPr>
          <p:cNvPr id="4" name="TextBox 4"/>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20</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3720870" y="1028700"/>
            <a:ext cx="10846260" cy="8229600"/>
          </a:xfrm>
          <a:custGeom>
            <a:avLst/>
            <a:gdLst/>
            <a:ahLst/>
            <a:cxnLst/>
            <a:rect l="l" t="t" r="r" b="b"/>
            <a:pathLst>
              <a:path w="10846260" h="8229600">
                <a:moveTo>
                  <a:pt x="0" y="8229600"/>
                </a:moveTo>
                <a:lnTo>
                  <a:pt x="10846260" y="8229600"/>
                </a:lnTo>
                <a:lnTo>
                  <a:pt x="10846260" y="0"/>
                </a:lnTo>
                <a:lnTo>
                  <a:pt x="0" y="0"/>
                </a:lnTo>
                <a:lnTo>
                  <a:pt x="0" y="8229600"/>
                </a:lnTo>
                <a:close/>
              </a:path>
            </a:pathLst>
          </a:custGeom>
          <a:blipFill>
            <a:blip r:embed="rId3">
              <a:alphaModFix amt="50000"/>
            </a:blip>
            <a:stretch>
              <a:fillRect/>
            </a:stretch>
          </a:blipFill>
        </p:spPr>
      </p:sp>
      <p:grpSp>
        <p:nvGrpSpPr>
          <p:cNvPr id="3" name="Group 3"/>
          <p:cNvGrpSpPr/>
          <p:nvPr/>
        </p:nvGrpSpPr>
        <p:grpSpPr>
          <a:xfrm>
            <a:off x="355134" y="452322"/>
            <a:ext cx="3086100" cy="2036826"/>
            <a:chOff x="0" y="0"/>
            <a:chExt cx="635000" cy="419100"/>
          </a:xfrm>
        </p:grpSpPr>
        <p:sp>
          <p:nvSpPr>
            <p:cNvPr id="4" name="Freeform 4"/>
            <p:cNvSpPr/>
            <p:nvPr/>
          </p:nvSpPr>
          <p:spPr>
            <a:xfrm>
              <a:off x="0" y="0"/>
              <a:ext cx="635000" cy="419100"/>
            </a:xfrm>
            <a:custGeom>
              <a:avLst/>
              <a:gdLst/>
              <a:ahLst/>
              <a:cxnLst/>
              <a:rect l="l" t="t" r="r" b="b"/>
              <a:pathLst>
                <a:path w="635000" h="419100">
                  <a:moveTo>
                    <a:pt x="48997" y="0"/>
                  </a:moveTo>
                  <a:lnTo>
                    <a:pt x="586003" y="0"/>
                  </a:lnTo>
                  <a:cubicBezTo>
                    <a:pt x="598998" y="0"/>
                    <a:pt x="611460" y="5162"/>
                    <a:pt x="620649" y="14351"/>
                  </a:cubicBezTo>
                  <a:cubicBezTo>
                    <a:pt x="629838" y="23540"/>
                    <a:pt x="635000" y="36002"/>
                    <a:pt x="635000" y="48997"/>
                  </a:cubicBezTo>
                  <a:lnTo>
                    <a:pt x="635000" y="370103"/>
                  </a:lnTo>
                  <a:cubicBezTo>
                    <a:pt x="635000" y="383098"/>
                    <a:pt x="629838" y="395560"/>
                    <a:pt x="620649" y="404749"/>
                  </a:cubicBezTo>
                  <a:cubicBezTo>
                    <a:pt x="611460" y="413938"/>
                    <a:pt x="598998" y="419100"/>
                    <a:pt x="586003" y="419100"/>
                  </a:cubicBezTo>
                  <a:lnTo>
                    <a:pt x="48997" y="419100"/>
                  </a:lnTo>
                  <a:cubicBezTo>
                    <a:pt x="36002" y="419100"/>
                    <a:pt x="23540" y="413938"/>
                    <a:pt x="14351" y="404749"/>
                  </a:cubicBezTo>
                  <a:cubicBezTo>
                    <a:pt x="5162" y="395560"/>
                    <a:pt x="0" y="383098"/>
                    <a:pt x="0" y="370103"/>
                  </a:cubicBezTo>
                  <a:lnTo>
                    <a:pt x="0" y="48997"/>
                  </a:lnTo>
                  <a:cubicBezTo>
                    <a:pt x="0" y="36002"/>
                    <a:pt x="5162" y="23540"/>
                    <a:pt x="14351" y="14351"/>
                  </a:cubicBezTo>
                  <a:cubicBezTo>
                    <a:pt x="23540" y="5162"/>
                    <a:pt x="36002" y="0"/>
                    <a:pt x="48997" y="0"/>
                  </a:cubicBezTo>
                  <a:close/>
                </a:path>
              </a:pathLst>
            </a:custGeom>
            <a:ln w="57150" cap="rnd">
              <a:solidFill>
                <a:srgbClr val="0097B2"/>
              </a:solidFill>
              <a:prstDash val="solid"/>
              <a:round/>
            </a:ln>
          </p:spPr>
        </p:sp>
        <p:sp>
          <p:nvSpPr>
            <p:cNvPr id="5" name="TextBox 5"/>
            <p:cNvSpPr txBox="1"/>
            <p:nvPr/>
          </p:nvSpPr>
          <p:spPr>
            <a:xfrm>
              <a:off x="0" y="-85725"/>
              <a:ext cx="635000" cy="504825"/>
            </a:xfrm>
            <a:prstGeom prst="rect">
              <a:avLst/>
            </a:prstGeom>
          </p:spPr>
          <p:txBody>
            <a:bodyPr lIns="50800" tIns="50800" rIns="50800" bIns="50800" rtlCol="0" anchor="ctr"/>
            <a:lstStyle/>
            <a:p>
              <a:pPr algn="ctr">
                <a:lnSpc>
                  <a:spcPts val="3600"/>
                </a:lnSpc>
              </a:pPr>
              <a:endParaRPr/>
            </a:p>
          </p:txBody>
        </p:sp>
      </p:grpSp>
      <p:sp>
        <p:nvSpPr>
          <p:cNvPr id="6" name="TextBox 6"/>
          <p:cNvSpPr txBox="1"/>
          <p:nvPr/>
        </p:nvSpPr>
        <p:spPr>
          <a:xfrm>
            <a:off x="4485701" y="2862044"/>
            <a:ext cx="3466055" cy="1552575"/>
          </a:xfrm>
          <a:prstGeom prst="rect">
            <a:avLst/>
          </a:prstGeom>
        </p:spPr>
        <p:txBody>
          <a:bodyPr lIns="0" tIns="0" rIns="0" bIns="0" rtlCol="0" anchor="t">
            <a:spAutoFit/>
          </a:bodyPr>
          <a:lstStyle/>
          <a:p>
            <a:pPr algn="ctr">
              <a:lnSpc>
                <a:spcPts val="4080"/>
              </a:lnSpc>
            </a:pPr>
            <a:r>
              <a:rPr lang="en-US" sz="3400" b="1">
                <a:solidFill>
                  <a:srgbClr val="0097B2"/>
                </a:solidFill>
                <a:latin typeface="Barlow Bold"/>
                <a:ea typeface="Barlow Bold"/>
                <a:cs typeface="Barlow Bold"/>
                <a:sym typeface="Barlow Bold"/>
              </a:rPr>
              <a:t>Eesmärk on luua väärtus patsiendile</a:t>
            </a:r>
          </a:p>
        </p:txBody>
      </p:sp>
      <p:sp>
        <p:nvSpPr>
          <p:cNvPr id="7" name="TextBox 7"/>
          <p:cNvSpPr txBox="1"/>
          <p:nvPr/>
        </p:nvSpPr>
        <p:spPr>
          <a:xfrm>
            <a:off x="6862551" y="6316767"/>
            <a:ext cx="4562898" cy="1038225"/>
          </a:xfrm>
          <a:prstGeom prst="rect">
            <a:avLst/>
          </a:prstGeom>
        </p:spPr>
        <p:txBody>
          <a:bodyPr lIns="0" tIns="0" rIns="0" bIns="0" rtlCol="0" anchor="t">
            <a:spAutoFit/>
          </a:bodyPr>
          <a:lstStyle/>
          <a:p>
            <a:pPr algn="ctr">
              <a:lnSpc>
                <a:spcPts val="4080"/>
              </a:lnSpc>
            </a:pPr>
            <a:r>
              <a:rPr lang="en-US" sz="3400" b="1">
                <a:solidFill>
                  <a:srgbClr val="0097B2"/>
                </a:solidFill>
                <a:latin typeface="Barlow Bold"/>
                <a:ea typeface="Barlow Bold"/>
                <a:cs typeface="Barlow Bold"/>
                <a:sym typeface="Barlow Bold"/>
              </a:rPr>
              <a:t>Tulemused on mõõdetavad</a:t>
            </a:r>
          </a:p>
        </p:txBody>
      </p:sp>
      <p:sp>
        <p:nvSpPr>
          <p:cNvPr id="8" name="TextBox 8"/>
          <p:cNvSpPr txBox="1"/>
          <p:nvPr/>
        </p:nvSpPr>
        <p:spPr>
          <a:xfrm>
            <a:off x="10004232" y="2604869"/>
            <a:ext cx="4562898" cy="2066925"/>
          </a:xfrm>
          <a:prstGeom prst="rect">
            <a:avLst/>
          </a:prstGeom>
        </p:spPr>
        <p:txBody>
          <a:bodyPr lIns="0" tIns="0" rIns="0" bIns="0" rtlCol="0" anchor="t">
            <a:spAutoFit/>
          </a:bodyPr>
          <a:lstStyle/>
          <a:p>
            <a:pPr algn="ctr">
              <a:lnSpc>
                <a:spcPts val="4080"/>
              </a:lnSpc>
            </a:pPr>
            <a:r>
              <a:rPr lang="en-US" sz="3400" b="1">
                <a:solidFill>
                  <a:srgbClr val="0097B2"/>
                </a:solidFill>
                <a:latin typeface="Barlow Bold"/>
                <a:ea typeface="Barlow Bold"/>
                <a:cs typeface="Barlow Bold"/>
                <a:sym typeface="Barlow Bold"/>
              </a:rPr>
              <a:t>Raviteenused on korraldatud haigusseisundite ümber</a:t>
            </a:r>
          </a:p>
        </p:txBody>
      </p:sp>
      <p:sp>
        <p:nvSpPr>
          <p:cNvPr id="9" name="TextBox 9"/>
          <p:cNvSpPr txBox="1"/>
          <p:nvPr/>
        </p:nvSpPr>
        <p:spPr>
          <a:xfrm>
            <a:off x="501888" y="849120"/>
            <a:ext cx="2792591" cy="1228725"/>
          </a:xfrm>
          <a:prstGeom prst="rect">
            <a:avLst/>
          </a:prstGeom>
        </p:spPr>
        <p:txBody>
          <a:bodyPr lIns="0" tIns="0" rIns="0" bIns="0" rtlCol="0" anchor="t">
            <a:spAutoFit/>
          </a:bodyPr>
          <a:lstStyle/>
          <a:p>
            <a:pPr algn="ctr">
              <a:lnSpc>
                <a:spcPts val="3287"/>
              </a:lnSpc>
            </a:pPr>
            <a:r>
              <a:rPr lang="en-US" sz="2739">
                <a:solidFill>
                  <a:srgbClr val="000000"/>
                </a:solidFill>
                <a:latin typeface="Barlow"/>
                <a:ea typeface="Barlow"/>
                <a:cs typeface="Barlow"/>
                <a:sym typeface="Barlow"/>
              </a:rPr>
              <a:t>Rakendada integreeritud ravimeeskonnad</a:t>
            </a:r>
          </a:p>
        </p:txBody>
      </p:sp>
      <p:grpSp>
        <p:nvGrpSpPr>
          <p:cNvPr id="10" name="Group 10"/>
          <p:cNvGrpSpPr/>
          <p:nvPr/>
        </p:nvGrpSpPr>
        <p:grpSpPr>
          <a:xfrm>
            <a:off x="1028700" y="7221474"/>
            <a:ext cx="3086100" cy="2036826"/>
            <a:chOff x="0" y="0"/>
            <a:chExt cx="635000" cy="419100"/>
          </a:xfrm>
        </p:grpSpPr>
        <p:sp>
          <p:nvSpPr>
            <p:cNvPr id="11" name="Freeform 11"/>
            <p:cNvSpPr/>
            <p:nvPr/>
          </p:nvSpPr>
          <p:spPr>
            <a:xfrm>
              <a:off x="0" y="0"/>
              <a:ext cx="635000" cy="419100"/>
            </a:xfrm>
            <a:custGeom>
              <a:avLst/>
              <a:gdLst/>
              <a:ahLst/>
              <a:cxnLst/>
              <a:rect l="l" t="t" r="r" b="b"/>
              <a:pathLst>
                <a:path w="635000" h="419100">
                  <a:moveTo>
                    <a:pt x="48997" y="0"/>
                  </a:moveTo>
                  <a:lnTo>
                    <a:pt x="586003" y="0"/>
                  </a:lnTo>
                  <a:cubicBezTo>
                    <a:pt x="598998" y="0"/>
                    <a:pt x="611460" y="5162"/>
                    <a:pt x="620649" y="14351"/>
                  </a:cubicBezTo>
                  <a:cubicBezTo>
                    <a:pt x="629838" y="23540"/>
                    <a:pt x="635000" y="36002"/>
                    <a:pt x="635000" y="48997"/>
                  </a:cubicBezTo>
                  <a:lnTo>
                    <a:pt x="635000" y="370103"/>
                  </a:lnTo>
                  <a:cubicBezTo>
                    <a:pt x="635000" y="383098"/>
                    <a:pt x="629838" y="395560"/>
                    <a:pt x="620649" y="404749"/>
                  </a:cubicBezTo>
                  <a:cubicBezTo>
                    <a:pt x="611460" y="413938"/>
                    <a:pt x="598998" y="419100"/>
                    <a:pt x="586003" y="419100"/>
                  </a:cubicBezTo>
                  <a:lnTo>
                    <a:pt x="48997" y="419100"/>
                  </a:lnTo>
                  <a:cubicBezTo>
                    <a:pt x="36002" y="419100"/>
                    <a:pt x="23540" y="413938"/>
                    <a:pt x="14351" y="404749"/>
                  </a:cubicBezTo>
                  <a:cubicBezTo>
                    <a:pt x="5162" y="395560"/>
                    <a:pt x="0" y="383098"/>
                    <a:pt x="0" y="370103"/>
                  </a:cubicBezTo>
                  <a:lnTo>
                    <a:pt x="0" y="48997"/>
                  </a:lnTo>
                  <a:cubicBezTo>
                    <a:pt x="0" y="36002"/>
                    <a:pt x="5162" y="23540"/>
                    <a:pt x="14351" y="14351"/>
                  </a:cubicBezTo>
                  <a:cubicBezTo>
                    <a:pt x="23540" y="5162"/>
                    <a:pt x="36002" y="0"/>
                    <a:pt x="48997" y="0"/>
                  </a:cubicBezTo>
                  <a:close/>
                </a:path>
              </a:pathLst>
            </a:custGeom>
            <a:ln w="57150" cap="rnd">
              <a:solidFill>
                <a:srgbClr val="0097B2"/>
              </a:solidFill>
              <a:prstDash val="solid"/>
              <a:round/>
            </a:ln>
          </p:spPr>
        </p:sp>
        <p:sp>
          <p:nvSpPr>
            <p:cNvPr id="12" name="TextBox 12"/>
            <p:cNvSpPr txBox="1"/>
            <p:nvPr/>
          </p:nvSpPr>
          <p:spPr>
            <a:xfrm>
              <a:off x="0" y="-85725"/>
              <a:ext cx="635000" cy="504825"/>
            </a:xfrm>
            <a:prstGeom prst="rect">
              <a:avLst/>
            </a:prstGeom>
          </p:spPr>
          <p:txBody>
            <a:bodyPr lIns="50800" tIns="50800" rIns="50800" bIns="50800" rtlCol="0" anchor="ctr"/>
            <a:lstStyle/>
            <a:p>
              <a:pPr algn="ctr">
                <a:lnSpc>
                  <a:spcPts val="3600"/>
                </a:lnSpc>
              </a:pPr>
              <a:endParaRPr/>
            </a:p>
          </p:txBody>
        </p:sp>
      </p:grpSp>
      <p:sp>
        <p:nvSpPr>
          <p:cNvPr id="13" name="TextBox 13"/>
          <p:cNvSpPr txBox="1"/>
          <p:nvPr/>
        </p:nvSpPr>
        <p:spPr>
          <a:xfrm>
            <a:off x="1175454" y="7420737"/>
            <a:ext cx="2792591" cy="1638300"/>
          </a:xfrm>
          <a:prstGeom prst="rect">
            <a:avLst/>
          </a:prstGeom>
        </p:spPr>
        <p:txBody>
          <a:bodyPr lIns="0" tIns="0" rIns="0" bIns="0" rtlCol="0" anchor="t">
            <a:spAutoFit/>
          </a:bodyPr>
          <a:lstStyle/>
          <a:p>
            <a:pPr algn="ctr">
              <a:lnSpc>
                <a:spcPts val="3287"/>
              </a:lnSpc>
            </a:pPr>
            <a:r>
              <a:rPr lang="en-US" sz="2739">
                <a:solidFill>
                  <a:srgbClr val="000000"/>
                </a:solidFill>
                <a:latin typeface="Barlow"/>
                <a:ea typeface="Barlow"/>
                <a:cs typeface="Barlow"/>
                <a:sym typeface="Barlow"/>
              </a:rPr>
              <a:t>Kehtestada väärtuspõhised tulemusde mõõdikud</a:t>
            </a:r>
          </a:p>
        </p:txBody>
      </p:sp>
      <p:grpSp>
        <p:nvGrpSpPr>
          <p:cNvPr id="14" name="Group 14"/>
          <p:cNvGrpSpPr/>
          <p:nvPr/>
        </p:nvGrpSpPr>
        <p:grpSpPr>
          <a:xfrm>
            <a:off x="14843355" y="577568"/>
            <a:ext cx="3086100" cy="2036826"/>
            <a:chOff x="0" y="0"/>
            <a:chExt cx="635000" cy="419100"/>
          </a:xfrm>
        </p:grpSpPr>
        <p:sp>
          <p:nvSpPr>
            <p:cNvPr id="15" name="Freeform 15"/>
            <p:cNvSpPr/>
            <p:nvPr/>
          </p:nvSpPr>
          <p:spPr>
            <a:xfrm>
              <a:off x="0" y="0"/>
              <a:ext cx="635000" cy="419100"/>
            </a:xfrm>
            <a:custGeom>
              <a:avLst/>
              <a:gdLst/>
              <a:ahLst/>
              <a:cxnLst/>
              <a:rect l="l" t="t" r="r" b="b"/>
              <a:pathLst>
                <a:path w="635000" h="419100">
                  <a:moveTo>
                    <a:pt x="48997" y="0"/>
                  </a:moveTo>
                  <a:lnTo>
                    <a:pt x="586003" y="0"/>
                  </a:lnTo>
                  <a:cubicBezTo>
                    <a:pt x="598998" y="0"/>
                    <a:pt x="611460" y="5162"/>
                    <a:pt x="620649" y="14351"/>
                  </a:cubicBezTo>
                  <a:cubicBezTo>
                    <a:pt x="629838" y="23540"/>
                    <a:pt x="635000" y="36002"/>
                    <a:pt x="635000" y="48997"/>
                  </a:cubicBezTo>
                  <a:lnTo>
                    <a:pt x="635000" y="370103"/>
                  </a:lnTo>
                  <a:cubicBezTo>
                    <a:pt x="635000" y="383098"/>
                    <a:pt x="629838" y="395560"/>
                    <a:pt x="620649" y="404749"/>
                  </a:cubicBezTo>
                  <a:cubicBezTo>
                    <a:pt x="611460" y="413938"/>
                    <a:pt x="598998" y="419100"/>
                    <a:pt x="586003" y="419100"/>
                  </a:cubicBezTo>
                  <a:lnTo>
                    <a:pt x="48997" y="419100"/>
                  </a:lnTo>
                  <a:cubicBezTo>
                    <a:pt x="36002" y="419100"/>
                    <a:pt x="23540" y="413938"/>
                    <a:pt x="14351" y="404749"/>
                  </a:cubicBezTo>
                  <a:cubicBezTo>
                    <a:pt x="5162" y="395560"/>
                    <a:pt x="0" y="383098"/>
                    <a:pt x="0" y="370103"/>
                  </a:cubicBezTo>
                  <a:lnTo>
                    <a:pt x="0" y="48997"/>
                  </a:lnTo>
                  <a:cubicBezTo>
                    <a:pt x="0" y="36002"/>
                    <a:pt x="5162" y="23540"/>
                    <a:pt x="14351" y="14351"/>
                  </a:cubicBezTo>
                  <a:cubicBezTo>
                    <a:pt x="23540" y="5162"/>
                    <a:pt x="36002" y="0"/>
                    <a:pt x="48997" y="0"/>
                  </a:cubicBezTo>
                  <a:close/>
                </a:path>
              </a:pathLst>
            </a:custGeom>
            <a:ln w="57150" cap="rnd">
              <a:solidFill>
                <a:srgbClr val="0097B2"/>
              </a:solidFill>
              <a:prstDash val="solid"/>
              <a:round/>
            </a:ln>
          </p:spPr>
        </p:sp>
        <p:sp>
          <p:nvSpPr>
            <p:cNvPr id="16" name="TextBox 16"/>
            <p:cNvSpPr txBox="1"/>
            <p:nvPr/>
          </p:nvSpPr>
          <p:spPr>
            <a:xfrm>
              <a:off x="0" y="-85725"/>
              <a:ext cx="635000" cy="504825"/>
            </a:xfrm>
            <a:prstGeom prst="rect">
              <a:avLst/>
            </a:prstGeom>
          </p:spPr>
          <p:txBody>
            <a:bodyPr lIns="50800" tIns="50800" rIns="50800" bIns="50800" rtlCol="0" anchor="ctr"/>
            <a:lstStyle/>
            <a:p>
              <a:pPr algn="ctr">
                <a:lnSpc>
                  <a:spcPts val="3600"/>
                </a:lnSpc>
              </a:pPr>
              <a:endParaRPr/>
            </a:p>
          </p:txBody>
        </p:sp>
      </p:grpSp>
      <p:sp>
        <p:nvSpPr>
          <p:cNvPr id="17" name="TextBox 17"/>
          <p:cNvSpPr txBox="1"/>
          <p:nvPr/>
        </p:nvSpPr>
        <p:spPr>
          <a:xfrm>
            <a:off x="14990110" y="974365"/>
            <a:ext cx="2792591" cy="1228725"/>
          </a:xfrm>
          <a:prstGeom prst="rect">
            <a:avLst/>
          </a:prstGeom>
        </p:spPr>
        <p:txBody>
          <a:bodyPr lIns="0" tIns="0" rIns="0" bIns="0" rtlCol="0" anchor="t">
            <a:spAutoFit/>
          </a:bodyPr>
          <a:lstStyle/>
          <a:p>
            <a:pPr algn="ctr">
              <a:lnSpc>
                <a:spcPts val="3287"/>
              </a:lnSpc>
            </a:pPr>
            <a:r>
              <a:rPr lang="en-US" sz="2739">
                <a:solidFill>
                  <a:srgbClr val="000000"/>
                </a:solidFill>
                <a:latin typeface="Barlow"/>
                <a:ea typeface="Barlow"/>
                <a:cs typeface="Barlow"/>
                <a:sym typeface="Barlow"/>
              </a:rPr>
              <a:t>Kujundada ümber kliinilised raviteekonnad</a:t>
            </a:r>
          </a:p>
        </p:txBody>
      </p:sp>
      <p:grpSp>
        <p:nvGrpSpPr>
          <p:cNvPr id="18" name="Group 18"/>
          <p:cNvGrpSpPr/>
          <p:nvPr/>
        </p:nvGrpSpPr>
        <p:grpSpPr>
          <a:xfrm>
            <a:off x="14168649" y="6986359"/>
            <a:ext cx="3086100" cy="2036826"/>
            <a:chOff x="0" y="0"/>
            <a:chExt cx="635000" cy="419100"/>
          </a:xfrm>
        </p:grpSpPr>
        <p:sp>
          <p:nvSpPr>
            <p:cNvPr id="19" name="Freeform 19"/>
            <p:cNvSpPr/>
            <p:nvPr/>
          </p:nvSpPr>
          <p:spPr>
            <a:xfrm>
              <a:off x="0" y="0"/>
              <a:ext cx="635000" cy="419100"/>
            </a:xfrm>
            <a:custGeom>
              <a:avLst/>
              <a:gdLst/>
              <a:ahLst/>
              <a:cxnLst/>
              <a:rect l="l" t="t" r="r" b="b"/>
              <a:pathLst>
                <a:path w="635000" h="419100">
                  <a:moveTo>
                    <a:pt x="48997" y="0"/>
                  </a:moveTo>
                  <a:lnTo>
                    <a:pt x="586003" y="0"/>
                  </a:lnTo>
                  <a:cubicBezTo>
                    <a:pt x="598998" y="0"/>
                    <a:pt x="611460" y="5162"/>
                    <a:pt x="620649" y="14351"/>
                  </a:cubicBezTo>
                  <a:cubicBezTo>
                    <a:pt x="629838" y="23540"/>
                    <a:pt x="635000" y="36002"/>
                    <a:pt x="635000" y="48997"/>
                  </a:cubicBezTo>
                  <a:lnTo>
                    <a:pt x="635000" y="370103"/>
                  </a:lnTo>
                  <a:cubicBezTo>
                    <a:pt x="635000" y="383098"/>
                    <a:pt x="629838" y="395560"/>
                    <a:pt x="620649" y="404749"/>
                  </a:cubicBezTo>
                  <a:cubicBezTo>
                    <a:pt x="611460" y="413938"/>
                    <a:pt x="598998" y="419100"/>
                    <a:pt x="586003" y="419100"/>
                  </a:cubicBezTo>
                  <a:lnTo>
                    <a:pt x="48997" y="419100"/>
                  </a:lnTo>
                  <a:cubicBezTo>
                    <a:pt x="36002" y="419100"/>
                    <a:pt x="23540" y="413938"/>
                    <a:pt x="14351" y="404749"/>
                  </a:cubicBezTo>
                  <a:cubicBezTo>
                    <a:pt x="5162" y="395560"/>
                    <a:pt x="0" y="383098"/>
                    <a:pt x="0" y="370103"/>
                  </a:cubicBezTo>
                  <a:lnTo>
                    <a:pt x="0" y="48997"/>
                  </a:lnTo>
                  <a:cubicBezTo>
                    <a:pt x="0" y="36002"/>
                    <a:pt x="5162" y="23540"/>
                    <a:pt x="14351" y="14351"/>
                  </a:cubicBezTo>
                  <a:cubicBezTo>
                    <a:pt x="23540" y="5162"/>
                    <a:pt x="36002" y="0"/>
                    <a:pt x="48997" y="0"/>
                  </a:cubicBezTo>
                  <a:close/>
                </a:path>
              </a:pathLst>
            </a:custGeom>
            <a:ln w="57150" cap="rnd">
              <a:solidFill>
                <a:srgbClr val="0097B2"/>
              </a:solidFill>
              <a:prstDash val="solid"/>
              <a:round/>
            </a:ln>
          </p:spPr>
        </p:sp>
        <p:sp>
          <p:nvSpPr>
            <p:cNvPr id="20" name="TextBox 20"/>
            <p:cNvSpPr txBox="1"/>
            <p:nvPr/>
          </p:nvSpPr>
          <p:spPr>
            <a:xfrm>
              <a:off x="0" y="-85725"/>
              <a:ext cx="635000" cy="504825"/>
            </a:xfrm>
            <a:prstGeom prst="rect">
              <a:avLst/>
            </a:prstGeom>
          </p:spPr>
          <p:txBody>
            <a:bodyPr lIns="50800" tIns="50800" rIns="50800" bIns="50800" rtlCol="0" anchor="ctr"/>
            <a:lstStyle/>
            <a:p>
              <a:pPr algn="ctr">
                <a:lnSpc>
                  <a:spcPts val="3600"/>
                </a:lnSpc>
              </a:pPr>
              <a:endParaRPr/>
            </a:p>
          </p:txBody>
        </p:sp>
      </p:grpSp>
      <p:sp>
        <p:nvSpPr>
          <p:cNvPr id="21" name="TextBox 21"/>
          <p:cNvSpPr txBox="1"/>
          <p:nvPr/>
        </p:nvSpPr>
        <p:spPr>
          <a:xfrm>
            <a:off x="14242026" y="7595197"/>
            <a:ext cx="2939346" cy="819150"/>
          </a:xfrm>
          <a:prstGeom prst="rect">
            <a:avLst/>
          </a:prstGeom>
        </p:spPr>
        <p:txBody>
          <a:bodyPr lIns="0" tIns="0" rIns="0" bIns="0" rtlCol="0" anchor="t">
            <a:spAutoFit/>
          </a:bodyPr>
          <a:lstStyle/>
          <a:p>
            <a:pPr algn="ctr">
              <a:lnSpc>
                <a:spcPts val="3287"/>
              </a:lnSpc>
            </a:pPr>
            <a:r>
              <a:rPr lang="en-US" sz="2739">
                <a:solidFill>
                  <a:srgbClr val="000000"/>
                </a:solidFill>
                <a:latin typeface="Barlow"/>
                <a:ea typeface="Barlow"/>
                <a:cs typeface="Barlow"/>
                <a:sym typeface="Barlow"/>
              </a:rPr>
              <a:t>Muuta tasustamismudelid</a:t>
            </a:r>
          </a:p>
        </p:txBody>
      </p:sp>
      <p:sp>
        <p:nvSpPr>
          <p:cNvPr id="22" name="AutoShape 22"/>
          <p:cNvSpPr/>
          <p:nvPr/>
        </p:nvSpPr>
        <p:spPr>
          <a:xfrm flipV="1">
            <a:off x="14578300" y="2629825"/>
            <a:ext cx="1533656" cy="1110112"/>
          </a:xfrm>
          <a:prstGeom prst="line">
            <a:avLst/>
          </a:prstGeom>
          <a:ln w="38100" cap="flat">
            <a:solidFill>
              <a:srgbClr val="000000"/>
            </a:solidFill>
            <a:prstDash val="solid"/>
            <a:headEnd type="none" w="sm" len="sm"/>
            <a:tailEnd type="arrow" w="med" len="sm"/>
          </a:ln>
        </p:spPr>
      </p:sp>
      <p:sp>
        <p:nvSpPr>
          <p:cNvPr id="23" name="AutoShape 23"/>
          <p:cNvSpPr/>
          <p:nvPr/>
        </p:nvSpPr>
        <p:spPr>
          <a:xfrm>
            <a:off x="12506770" y="6578008"/>
            <a:ext cx="1365888" cy="1249556"/>
          </a:xfrm>
          <a:prstGeom prst="line">
            <a:avLst/>
          </a:prstGeom>
          <a:ln w="38100" cap="flat">
            <a:solidFill>
              <a:srgbClr val="000000"/>
            </a:solidFill>
            <a:prstDash val="solid"/>
            <a:headEnd type="none" w="sm" len="sm"/>
            <a:tailEnd type="arrow" w="med" len="sm"/>
          </a:ln>
        </p:spPr>
      </p:sp>
      <p:sp>
        <p:nvSpPr>
          <p:cNvPr id="24" name="AutoShape 24"/>
          <p:cNvSpPr/>
          <p:nvPr/>
        </p:nvSpPr>
        <p:spPr>
          <a:xfrm flipH="1" flipV="1">
            <a:off x="2184576" y="2505783"/>
            <a:ext cx="1525005" cy="1121966"/>
          </a:xfrm>
          <a:prstGeom prst="line">
            <a:avLst/>
          </a:prstGeom>
          <a:ln w="38100" cap="flat">
            <a:solidFill>
              <a:srgbClr val="000000"/>
            </a:solidFill>
            <a:prstDash val="solid"/>
            <a:headEnd type="none" w="sm" len="sm"/>
            <a:tailEnd type="arrow" w="med" len="sm"/>
          </a:ln>
        </p:spPr>
      </p:sp>
      <p:sp>
        <p:nvSpPr>
          <p:cNvPr id="25" name="AutoShape 25"/>
          <p:cNvSpPr/>
          <p:nvPr/>
        </p:nvSpPr>
        <p:spPr>
          <a:xfrm flipH="1">
            <a:off x="4255065" y="6860007"/>
            <a:ext cx="1525377" cy="1121461"/>
          </a:xfrm>
          <a:prstGeom prst="line">
            <a:avLst/>
          </a:prstGeom>
          <a:ln w="38100" cap="flat">
            <a:solidFill>
              <a:srgbClr val="000000"/>
            </a:solidFill>
            <a:prstDash val="solid"/>
            <a:headEnd type="none" w="sm" len="sm"/>
            <a:tailEnd type="arrow" w="med" len="sm"/>
          </a:ln>
        </p:spPr>
      </p:sp>
      <p:sp>
        <p:nvSpPr>
          <p:cNvPr id="26" name="TextBox 26"/>
          <p:cNvSpPr txBox="1"/>
          <p:nvPr/>
        </p:nvSpPr>
        <p:spPr>
          <a:xfrm>
            <a:off x="11359603" y="9931400"/>
            <a:ext cx="6928397" cy="236219"/>
          </a:xfrm>
          <a:prstGeom prst="rect">
            <a:avLst/>
          </a:prstGeom>
        </p:spPr>
        <p:txBody>
          <a:bodyPr lIns="0" tIns="0" rIns="0" bIns="0" rtlCol="0" anchor="t">
            <a:spAutoFit/>
          </a:bodyPr>
          <a:lstStyle/>
          <a:p>
            <a:pPr algn="ctr">
              <a:lnSpc>
                <a:spcPts val="1950"/>
              </a:lnSpc>
              <a:spcBef>
                <a:spcPct val="0"/>
              </a:spcBef>
            </a:pPr>
            <a:r>
              <a:rPr lang="en-US" sz="1300">
                <a:solidFill>
                  <a:srgbClr val="000000"/>
                </a:solidFill>
                <a:latin typeface="Barlow"/>
                <a:ea typeface="Barlow"/>
                <a:cs typeface="Barlow"/>
                <a:sym typeface="Barlow"/>
              </a:rPr>
              <a:t>Plebani M. Advancing value-based laboratory medicine. Clin Chem Lab Med 2025; 63(2): 249–257.</a:t>
            </a:r>
          </a:p>
        </p:txBody>
      </p:sp>
      <p:sp>
        <p:nvSpPr>
          <p:cNvPr id="27" name="TextBox 27"/>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3</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61651" y="291286"/>
            <a:ext cx="15012751" cy="9704428"/>
            <a:chOff x="0" y="0"/>
            <a:chExt cx="5249868" cy="3393579"/>
          </a:xfrm>
        </p:grpSpPr>
        <p:sp>
          <p:nvSpPr>
            <p:cNvPr id="3" name="Freeform 3"/>
            <p:cNvSpPr/>
            <p:nvPr/>
          </p:nvSpPr>
          <p:spPr>
            <a:xfrm>
              <a:off x="0" y="0"/>
              <a:ext cx="5249868" cy="3393579"/>
            </a:xfrm>
            <a:custGeom>
              <a:avLst/>
              <a:gdLst/>
              <a:ahLst/>
              <a:cxnLst/>
              <a:rect l="l" t="t" r="r" b="b"/>
              <a:pathLst>
                <a:path w="5249868" h="3393579">
                  <a:moveTo>
                    <a:pt x="0" y="0"/>
                  </a:moveTo>
                  <a:lnTo>
                    <a:pt x="0" y="3393579"/>
                  </a:lnTo>
                  <a:lnTo>
                    <a:pt x="5249868" y="3393579"/>
                  </a:lnTo>
                  <a:lnTo>
                    <a:pt x="5249868" y="0"/>
                  </a:lnTo>
                  <a:lnTo>
                    <a:pt x="0" y="0"/>
                  </a:lnTo>
                  <a:close/>
                  <a:moveTo>
                    <a:pt x="5188908" y="3332619"/>
                  </a:moveTo>
                  <a:lnTo>
                    <a:pt x="59690" y="3332619"/>
                  </a:lnTo>
                  <a:lnTo>
                    <a:pt x="59690" y="59690"/>
                  </a:lnTo>
                  <a:lnTo>
                    <a:pt x="5188908" y="59690"/>
                  </a:lnTo>
                  <a:lnTo>
                    <a:pt x="5188908" y="3332619"/>
                  </a:lnTo>
                  <a:close/>
                </a:path>
              </a:pathLst>
            </a:custGeom>
            <a:solidFill>
              <a:srgbClr val="10BB82"/>
            </a:solidFill>
          </p:spPr>
        </p:sp>
      </p:grpSp>
      <p:sp>
        <p:nvSpPr>
          <p:cNvPr id="4" name="TextBox 4"/>
          <p:cNvSpPr txBox="1"/>
          <p:nvPr/>
        </p:nvSpPr>
        <p:spPr>
          <a:xfrm>
            <a:off x="1701115" y="2806436"/>
            <a:ext cx="13933823" cy="6451864"/>
          </a:xfrm>
          <a:prstGeom prst="rect">
            <a:avLst/>
          </a:prstGeom>
        </p:spPr>
        <p:txBody>
          <a:bodyPr lIns="0" tIns="0" rIns="0" bIns="0" rtlCol="0" anchor="t">
            <a:spAutoFit/>
          </a:bodyPr>
          <a:lstStyle/>
          <a:p>
            <a:pPr algn="l">
              <a:lnSpc>
                <a:spcPts val="5114"/>
              </a:lnSpc>
            </a:pPr>
            <a:r>
              <a:rPr lang="en-US" sz="3409" dirty="0">
                <a:solidFill>
                  <a:srgbClr val="000000"/>
                </a:solidFill>
                <a:latin typeface="Barlow"/>
                <a:ea typeface="Barlow"/>
                <a:cs typeface="Barlow"/>
                <a:sym typeface="Barlow"/>
              </a:rPr>
              <a:t>1) </a:t>
            </a:r>
            <a:r>
              <a:rPr lang="en-US" sz="3409" dirty="0" err="1">
                <a:solidFill>
                  <a:srgbClr val="000000"/>
                </a:solidFill>
                <a:latin typeface="Barlow"/>
                <a:ea typeface="Barlow"/>
                <a:cs typeface="Barlow"/>
                <a:sym typeface="Barlow"/>
              </a:rPr>
              <a:t>Tagada</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kvaliteet</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kogu</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testimisprotsessi</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vältel</a:t>
            </a:r>
            <a:endParaRPr lang="en-US" sz="3409" dirty="0">
              <a:solidFill>
                <a:srgbClr val="000000"/>
              </a:solidFill>
              <a:latin typeface="Barlow"/>
              <a:ea typeface="Barlow"/>
              <a:cs typeface="Barlow"/>
              <a:sym typeface="Barlow"/>
            </a:endParaRPr>
          </a:p>
          <a:p>
            <a:pPr algn="l">
              <a:lnSpc>
                <a:spcPts val="5114"/>
              </a:lnSpc>
            </a:pPr>
            <a:r>
              <a:rPr lang="en-US" sz="3409" dirty="0">
                <a:solidFill>
                  <a:srgbClr val="000000"/>
                </a:solidFill>
                <a:latin typeface="Barlow"/>
                <a:ea typeface="Barlow"/>
                <a:cs typeface="Barlow"/>
                <a:sym typeface="Barlow"/>
              </a:rPr>
              <a:t>2) </a:t>
            </a:r>
            <a:r>
              <a:rPr lang="en-US" sz="3409" dirty="0" err="1">
                <a:solidFill>
                  <a:srgbClr val="000000"/>
                </a:solidFill>
                <a:latin typeface="Barlow"/>
                <a:ea typeface="Barlow"/>
                <a:cs typeface="Barlow"/>
                <a:sym typeface="Barlow"/>
              </a:rPr>
              <a:t>Muuta</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andmed</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kliiniliseks</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informatsiooniks</a:t>
            </a:r>
            <a:endParaRPr lang="en-US" sz="3409" dirty="0">
              <a:solidFill>
                <a:srgbClr val="000000"/>
              </a:solidFill>
              <a:latin typeface="Barlow"/>
              <a:ea typeface="Barlow"/>
              <a:cs typeface="Barlow"/>
              <a:sym typeface="Barlow"/>
            </a:endParaRPr>
          </a:p>
          <a:p>
            <a:pPr algn="l">
              <a:lnSpc>
                <a:spcPts val="5114"/>
              </a:lnSpc>
            </a:pPr>
            <a:r>
              <a:rPr lang="en-US" sz="3409" dirty="0">
                <a:solidFill>
                  <a:srgbClr val="000000"/>
                </a:solidFill>
                <a:latin typeface="Barlow"/>
                <a:ea typeface="Barlow"/>
                <a:cs typeface="Barlow"/>
                <a:sym typeface="Barlow"/>
              </a:rPr>
              <a:t>3) </a:t>
            </a:r>
            <a:r>
              <a:rPr lang="en-US" sz="3409" dirty="0" err="1">
                <a:solidFill>
                  <a:srgbClr val="000000"/>
                </a:solidFill>
                <a:latin typeface="Barlow"/>
                <a:ea typeface="Barlow"/>
                <a:cs typeface="Barlow"/>
                <a:sym typeface="Barlow"/>
              </a:rPr>
              <a:t>tagada</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standardiseerimine</a:t>
            </a:r>
            <a:r>
              <a:rPr lang="en-US" sz="3409" dirty="0">
                <a:solidFill>
                  <a:srgbClr val="000000"/>
                </a:solidFill>
                <a:latin typeface="Barlow"/>
                <a:ea typeface="Barlow"/>
                <a:cs typeface="Barlow"/>
                <a:sym typeface="Barlow"/>
              </a:rPr>
              <a:t> ja </a:t>
            </a:r>
            <a:r>
              <a:rPr lang="en-US" sz="3409" dirty="0" err="1">
                <a:solidFill>
                  <a:srgbClr val="000000"/>
                </a:solidFill>
                <a:latin typeface="Barlow"/>
                <a:ea typeface="Barlow"/>
                <a:cs typeface="Barlow"/>
                <a:sym typeface="Barlow"/>
              </a:rPr>
              <a:t>harmoniseerimine</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kogu</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testimisprotsessis</a:t>
            </a:r>
            <a:endParaRPr lang="en-US" sz="3409" dirty="0">
              <a:solidFill>
                <a:srgbClr val="000000"/>
              </a:solidFill>
              <a:latin typeface="Barlow"/>
              <a:ea typeface="Barlow"/>
              <a:cs typeface="Barlow"/>
              <a:sym typeface="Barlow"/>
            </a:endParaRPr>
          </a:p>
          <a:p>
            <a:pPr algn="l">
              <a:lnSpc>
                <a:spcPts val="5114"/>
              </a:lnSpc>
            </a:pPr>
            <a:r>
              <a:rPr lang="en-US" sz="3409" dirty="0">
                <a:solidFill>
                  <a:srgbClr val="000000"/>
                </a:solidFill>
                <a:latin typeface="Barlow"/>
                <a:ea typeface="Barlow"/>
                <a:cs typeface="Barlow"/>
                <a:sym typeface="Barlow"/>
              </a:rPr>
              <a:t>4) </a:t>
            </a:r>
            <a:r>
              <a:rPr lang="en-US" sz="3409" dirty="0" err="1">
                <a:solidFill>
                  <a:srgbClr val="000000"/>
                </a:solidFill>
                <a:latin typeface="Barlow"/>
                <a:ea typeface="Barlow"/>
                <a:cs typeface="Barlow"/>
                <a:sym typeface="Barlow"/>
              </a:rPr>
              <a:t>Integreerida</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tsentraliseeritud</a:t>
            </a:r>
            <a:r>
              <a:rPr lang="en-US" sz="3409" dirty="0">
                <a:solidFill>
                  <a:srgbClr val="000000"/>
                </a:solidFill>
                <a:latin typeface="Barlow"/>
                <a:ea typeface="Barlow"/>
                <a:cs typeface="Barlow"/>
                <a:sym typeface="Barlow"/>
              </a:rPr>
              <a:t> ja </a:t>
            </a:r>
            <a:r>
              <a:rPr lang="en-US" sz="3409" dirty="0" err="1">
                <a:solidFill>
                  <a:srgbClr val="000000"/>
                </a:solidFill>
                <a:latin typeface="Barlow"/>
                <a:ea typeface="Barlow"/>
                <a:cs typeface="Barlow"/>
                <a:sym typeface="Barlow"/>
              </a:rPr>
              <a:t>detsentraliseeritud</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testimine</a:t>
            </a:r>
            <a:endParaRPr lang="en-US" sz="3409" dirty="0">
              <a:solidFill>
                <a:srgbClr val="000000"/>
              </a:solidFill>
              <a:latin typeface="Barlow"/>
              <a:ea typeface="Barlow"/>
              <a:cs typeface="Barlow"/>
              <a:sym typeface="Barlow"/>
            </a:endParaRPr>
          </a:p>
          <a:p>
            <a:pPr algn="l">
              <a:lnSpc>
                <a:spcPts val="5114"/>
              </a:lnSpc>
            </a:pPr>
            <a:r>
              <a:rPr lang="en-US" sz="3409" dirty="0">
                <a:solidFill>
                  <a:srgbClr val="000000"/>
                </a:solidFill>
                <a:latin typeface="Barlow"/>
                <a:ea typeface="Barlow"/>
                <a:cs typeface="Barlow"/>
                <a:sym typeface="Barlow"/>
              </a:rPr>
              <a:t>5) </a:t>
            </a:r>
            <a:r>
              <a:rPr lang="en-US" sz="3409" dirty="0" err="1">
                <a:solidFill>
                  <a:srgbClr val="000000"/>
                </a:solidFill>
                <a:latin typeface="Barlow"/>
                <a:ea typeface="Barlow"/>
                <a:cs typeface="Barlow"/>
                <a:sym typeface="Barlow"/>
              </a:rPr>
              <a:t>Tagada</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laboritestide</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õige</a:t>
            </a:r>
            <a:r>
              <a:rPr lang="en-US" sz="3409" dirty="0">
                <a:solidFill>
                  <a:srgbClr val="000000"/>
                </a:solidFill>
                <a:latin typeface="Barlow"/>
                <a:ea typeface="Barlow"/>
                <a:cs typeface="Barlow"/>
                <a:sym typeface="Barlow"/>
              </a:rPr>
              <a:t> roll </a:t>
            </a:r>
            <a:r>
              <a:rPr lang="en-US" sz="3409" dirty="0" err="1">
                <a:solidFill>
                  <a:srgbClr val="000000"/>
                </a:solidFill>
                <a:latin typeface="Barlow"/>
                <a:ea typeface="Barlow"/>
                <a:cs typeface="Barlow"/>
                <a:sym typeface="Barlow"/>
              </a:rPr>
              <a:t>kliinilistes</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diagnostika</a:t>
            </a:r>
            <a:r>
              <a:rPr lang="en-US" sz="3409" dirty="0">
                <a:solidFill>
                  <a:srgbClr val="000000"/>
                </a:solidFill>
                <a:latin typeface="Barlow"/>
                <a:ea typeface="Barlow"/>
                <a:cs typeface="Barlow"/>
                <a:sym typeface="Barlow"/>
              </a:rPr>
              <a:t>- ja </a:t>
            </a:r>
            <a:r>
              <a:rPr lang="en-US" sz="3409" dirty="0" err="1">
                <a:solidFill>
                  <a:srgbClr val="000000"/>
                </a:solidFill>
                <a:latin typeface="Barlow"/>
                <a:ea typeface="Barlow"/>
                <a:cs typeface="Barlow"/>
                <a:sym typeface="Barlow"/>
              </a:rPr>
              <a:t>raviteekondades</a:t>
            </a:r>
            <a:endParaRPr lang="en-US" sz="3409" dirty="0">
              <a:solidFill>
                <a:srgbClr val="000000"/>
              </a:solidFill>
              <a:latin typeface="Barlow"/>
              <a:ea typeface="Barlow"/>
              <a:cs typeface="Barlow"/>
              <a:sym typeface="Barlow"/>
            </a:endParaRPr>
          </a:p>
          <a:p>
            <a:pPr algn="l">
              <a:lnSpc>
                <a:spcPts val="5114"/>
              </a:lnSpc>
            </a:pPr>
            <a:r>
              <a:rPr lang="en-US" sz="3409" dirty="0">
                <a:solidFill>
                  <a:srgbClr val="000000"/>
                </a:solidFill>
                <a:latin typeface="Barlow"/>
                <a:ea typeface="Barlow"/>
                <a:cs typeface="Barlow"/>
                <a:sym typeface="Barlow"/>
              </a:rPr>
              <a:t>6) </a:t>
            </a:r>
            <a:r>
              <a:rPr lang="en-US" sz="3409" dirty="0" err="1">
                <a:solidFill>
                  <a:srgbClr val="000000"/>
                </a:solidFill>
                <a:latin typeface="Barlow"/>
                <a:ea typeface="Barlow"/>
                <a:cs typeface="Barlow"/>
                <a:sym typeface="Barlow"/>
              </a:rPr>
              <a:t>Väljuda</a:t>
            </a:r>
            <a:r>
              <a:rPr lang="en-US" sz="3409" dirty="0">
                <a:solidFill>
                  <a:srgbClr val="000000"/>
                </a:solidFill>
                <a:latin typeface="Barlow"/>
                <a:ea typeface="Barlow"/>
                <a:cs typeface="Barlow"/>
                <a:sym typeface="Barlow"/>
              </a:rPr>
              <a:t> “silo”-</a:t>
            </a:r>
            <a:r>
              <a:rPr lang="en-US" sz="3409" dirty="0" err="1">
                <a:solidFill>
                  <a:srgbClr val="000000"/>
                </a:solidFill>
                <a:latin typeface="Barlow"/>
                <a:ea typeface="Barlow"/>
                <a:cs typeface="Barlow"/>
                <a:sym typeface="Barlow"/>
              </a:rPr>
              <a:t>mõtlemisest</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rakendada</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integreeritud</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diagnostika</a:t>
            </a:r>
            <a:endParaRPr lang="en-US" sz="3409" dirty="0">
              <a:solidFill>
                <a:srgbClr val="000000"/>
              </a:solidFill>
              <a:latin typeface="Barlow"/>
              <a:ea typeface="Barlow"/>
              <a:cs typeface="Barlow"/>
              <a:sym typeface="Barlow"/>
            </a:endParaRPr>
          </a:p>
          <a:p>
            <a:pPr algn="l">
              <a:lnSpc>
                <a:spcPts val="5114"/>
              </a:lnSpc>
            </a:pPr>
            <a:r>
              <a:rPr lang="en-US" sz="3409" dirty="0">
                <a:solidFill>
                  <a:srgbClr val="000000"/>
                </a:solidFill>
                <a:latin typeface="Barlow"/>
                <a:ea typeface="Barlow"/>
                <a:cs typeface="Barlow"/>
                <a:sym typeface="Barlow"/>
              </a:rPr>
              <a:t>7) </a:t>
            </a:r>
            <a:r>
              <a:rPr lang="en-US" sz="3409" dirty="0" err="1">
                <a:solidFill>
                  <a:srgbClr val="000000"/>
                </a:solidFill>
                <a:latin typeface="Barlow"/>
                <a:ea typeface="Barlow"/>
                <a:cs typeface="Barlow"/>
                <a:sym typeface="Barlow"/>
              </a:rPr>
              <a:t>Mõõta</a:t>
            </a:r>
            <a:r>
              <a:rPr lang="en-US" sz="3409" dirty="0">
                <a:solidFill>
                  <a:srgbClr val="000000"/>
                </a:solidFill>
                <a:latin typeface="Barlow"/>
                <a:ea typeface="Barlow"/>
                <a:cs typeface="Barlow"/>
                <a:sym typeface="Barlow"/>
              </a:rPr>
              <a:t> ja </a:t>
            </a:r>
            <a:r>
              <a:rPr lang="en-US" sz="3409" dirty="0" err="1">
                <a:solidFill>
                  <a:srgbClr val="000000"/>
                </a:solidFill>
                <a:latin typeface="Barlow"/>
                <a:ea typeface="Barlow"/>
                <a:cs typeface="Barlow"/>
                <a:sym typeface="Barlow"/>
              </a:rPr>
              <a:t>parandada</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kliinilisi</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tulemusi</a:t>
            </a:r>
            <a:endParaRPr lang="en-US" sz="3409" dirty="0">
              <a:solidFill>
                <a:srgbClr val="000000"/>
              </a:solidFill>
              <a:latin typeface="Barlow"/>
              <a:ea typeface="Barlow"/>
              <a:cs typeface="Barlow"/>
              <a:sym typeface="Barlow"/>
            </a:endParaRPr>
          </a:p>
          <a:p>
            <a:pPr algn="l">
              <a:lnSpc>
                <a:spcPts val="5114"/>
              </a:lnSpc>
            </a:pPr>
            <a:r>
              <a:rPr lang="en-US" sz="3409" dirty="0">
                <a:solidFill>
                  <a:srgbClr val="000000"/>
                </a:solidFill>
                <a:latin typeface="Barlow"/>
                <a:ea typeface="Barlow"/>
                <a:cs typeface="Barlow"/>
                <a:sym typeface="Barlow"/>
              </a:rPr>
              <a:t>8) </a:t>
            </a:r>
            <a:r>
              <a:rPr lang="en-US" sz="3409" dirty="0" err="1">
                <a:solidFill>
                  <a:srgbClr val="000000"/>
                </a:solidFill>
                <a:latin typeface="Barlow"/>
                <a:ea typeface="Barlow"/>
                <a:cs typeface="Barlow"/>
                <a:sym typeface="Barlow"/>
              </a:rPr>
              <a:t>edendada</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uusi</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tasustamis</a:t>
            </a:r>
            <a:r>
              <a:rPr lang="en-US" sz="3409" dirty="0">
                <a:solidFill>
                  <a:srgbClr val="000000"/>
                </a:solidFill>
                <a:latin typeface="Barlow"/>
                <a:ea typeface="Barlow"/>
                <a:cs typeface="Barlow"/>
                <a:sym typeface="Barlow"/>
              </a:rPr>
              <a:t>- ja </a:t>
            </a:r>
            <a:r>
              <a:rPr lang="en-US" sz="3409" dirty="0" err="1">
                <a:solidFill>
                  <a:srgbClr val="000000"/>
                </a:solidFill>
                <a:latin typeface="Barlow"/>
                <a:ea typeface="Barlow"/>
                <a:cs typeface="Barlow"/>
                <a:sym typeface="Barlow"/>
              </a:rPr>
              <a:t>rahastusmudeleid</a:t>
            </a:r>
            <a:endParaRPr lang="en-US" sz="3409" dirty="0">
              <a:solidFill>
                <a:srgbClr val="000000"/>
              </a:solidFill>
              <a:latin typeface="Barlow"/>
              <a:ea typeface="Barlow"/>
              <a:cs typeface="Barlow"/>
              <a:sym typeface="Barlow"/>
            </a:endParaRPr>
          </a:p>
          <a:p>
            <a:pPr algn="l">
              <a:lnSpc>
                <a:spcPts val="5114"/>
              </a:lnSpc>
            </a:pPr>
            <a:r>
              <a:rPr lang="en-US" sz="3409" dirty="0">
                <a:solidFill>
                  <a:srgbClr val="000000"/>
                </a:solidFill>
                <a:latin typeface="Barlow"/>
                <a:ea typeface="Barlow"/>
                <a:cs typeface="Barlow"/>
                <a:sym typeface="Barlow"/>
              </a:rPr>
              <a:t>9) </a:t>
            </a:r>
            <a:r>
              <a:rPr lang="en-US" sz="3409" dirty="0" err="1">
                <a:solidFill>
                  <a:srgbClr val="000000"/>
                </a:solidFill>
                <a:latin typeface="Barlow"/>
                <a:ea typeface="Barlow"/>
                <a:cs typeface="Barlow"/>
                <a:sym typeface="Barlow"/>
              </a:rPr>
              <a:t>Edendada</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innovatsiooni</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põhjendatud</a:t>
            </a:r>
            <a:r>
              <a:rPr lang="en-US" sz="3409" dirty="0">
                <a:solidFill>
                  <a:srgbClr val="000000"/>
                </a:solidFill>
                <a:latin typeface="Barlow"/>
                <a:ea typeface="Barlow"/>
                <a:cs typeface="Barlow"/>
                <a:sym typeface="Barlow"/>
              </a:rPr>
              <a:t> ja </a:t>
            </a:r>
            <a:r>
              <a:rPr lang="en-US" sz="3409" dirty="0" err="1">
                <a:solidFill>
                  <a:srgbClr val="000000"/>
                </a:solidFill>
                <a:latin typeface="Barlow"/>
                <a:ea typeface="Barlow"/>
                <a:cs typeface="Barlow"/>
                <a:sym typeface="Barlow"/>
              </a:rPr>
              <a:t>jätkusuutlikku</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rakendamist</a:t>
            </a:r>
            <a:endParaRPr lang="en-US" sz="3409" dirty="0">
              <a:solidFill>
                <a:srgbClr val="000000"/>
              </a:solidFill>
              <a:latin typeface="Barlow"/>
              <a:ea typeface="Barlow"/>
              <a:cs typeface="Barlow"/>
              <a:sym typeface="Barlow"/>
            </a:endParaRPr>
          </a:p>
          <a:p>
            <a:pPr algn="l">
              <a:lnSpc>
                <a:spcPts val="5114"/>
              </a:lnSpc>
            </a:pPr>
            <a:r>
              <a:rPr lang="en-US" sz="3409" dirty="0">
                <a:solidFill>
                  <a:srgbClr val="000000"/>
                </a:solidFill>
                <a:latin typeface="Barlow"/>
                <a:ea typeface="Barlow"/>
                <a:cs typeface="Barlow"/>
                <a:sym typeface="Barlow"/>
              </a:rPr>
              <a:t>10) </a:t>
            </a:r>
            <a:r>
              <a:rPr lang="en-US" sz="3409" dirty="0" err="1">
                <a:solidFill>
                  <a:srgbClr val="000000"/>
                </a:solidFill>
                <a:latin typeface="Barlow"/>
                <a:ea typeface="Barlow"/>
                <a:cs typeface="Barlow"/>
                <a:sym typeface="Barlow"/>
              </a:rPr>
              <a:t>Parandada</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õpet</a:t>
            </a:r>
            <a:r>
              <a:rPr lang="en-US" sz="3409" dirty="0">
                <a:solidFill>
                  <a:srgbClr val="000000"/>
                </a:solidFill>
                <a:latin typeface="Barlow"/>
                <a:ea typeface="Barlow"/>
                <a:cs typeface="Barlow"/>
                <a:sym typeface="Barlow"/>
              </a:rPr>
              <a:t> ja </a:t>
            </a:r>
            <a:r>
              <a:rPr lang="en-US" sz="3409" dirty="0" err="1">
                <a:solidFill>
                  <a:srgbClr val="000000"/>
                </a:solidFill>
                <a:latin typeface="Barlow"/>
                <a:ea typeface="Barlow"/>
                <a:cs typeface="Barlow"/>
                <a:sym typeface="Barlow"/>
              </a:rPr>
              <a:t>koolitust</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väärtuspõhises</a:t>
            </a:r>
            <a:r>
              <a:rPr lang="en-US" sz="3409" dirty="0">
                <a:solidFill>
                  <a:srgbClr val="000000"/>
                </a:solidFill>
                <a:latin typeface="Barlow"/>
                <a:ea typeface="Barlow"/>
                <a:cs typeface="Barlow"/>
                <a:sym typeface="Barlow"/>
              </a:rPr>
              <a:t> </a:t>
            </a:r>
            <a:r>
              <a:rPr lang="en-US" sz="3409" dirty="0" err="1">
                <a:solidFill>
                  <a:srgbClr val="000000"/>
                </a:solidFill>
                <a:latin typeface="Barlow"/>
                <a:ea typeface="Barlow"/>
                <a:cs typeface="Barlow"/>
                <a:sym typeface="Barlow"/>
              </a:rPr>
              <a:t>laborimeditsiinis</a:t>
            </a:r>
            <a:endParaRPr lang="en-US" sz="3409" dirty="0">
              <a:solidFill>
                <a:srgbClr val="000000"/>
              </a:solidFill>
              <a:latin typeface="Barlow"/>
              <a:ea typeface="Barlow"/>
              <a:cs typeface="Barlow"/>
              <a:sym typeface="Barlow"/>
            </a:endParaRPr>
          </a:p>
        </p:txBody>
      </p:sp>
      <p:sp>
        <p:nvSpPr>
          <p:cNvPr id="5" name="TextBox 5"/>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4</a:t>
            </a:r>
          </a:p>
        </p:txBody>
      </p:sp>
      <p:sp>
        <p:nvSpPr>
          <p:cNvPr id="6" name="TextBox 6"/>
          <p:cNvSpPr txBox="1"/>
          <p:nvPr/>
        </p:nvSpPr>
        <p:spPr>
          <a:xfrm>
            <a:off x="3619540" y="603704"/>
            <a:ext cx="9831072" cy="2152650"/>
          </a:xfrm>
          <a:prstGeom prst="rect">
            <a:avLst/>
          </a:prstGeom>
        </p:spPr>
        <p:txBody>
          <a:bodyPr lIns="0" tIns="0" rIns="0" bIns="0" rtlCol="0" anchor="t">
            <a:spAutoFit/>
          </a:bodyPr>
          <a:lstStyle/>
          <a:p>
            <a:pPr algn="ctr">
              <a:lnSpc>
                <a:spcPts val="5639"/>
              </a:lnSpc>
            </a:pPr>
            <a:r>
              <a:rPr lang="en-US" sz="4699" b="1">
                <a:solidFill>
                  <a:srgbClr val="0097B2"/>
                </a:solidFill>
                <a:latin typeface="Barlow Bold"/>
                <a:ea typeface="Barlow Bold"/>
                <a:cs typeface="Barlow Bold"/>
                <a:sym typeface="Barlow Bold"/>
              </a:rPr>
              <a:t>10-punktiline manifest väärtuspõhise laborimeditsiini rakendamiseks</a:t>
            </a:r>
          </a:p>
        </p:txBody>
      </p:sp>
      <p:grpSp>
        <p:nvGrpSpPr>
          <p:cNvPr id="7" name="Group 7"/>
          <p:cNvGrpSpPr/>
          <p:nvPr/>
        </p:nvGrpSpPr>
        <p:grpSpPr>
          <a:xfrm>
            <a:off x="1518453" y="3443714"/>
            <a:ext cx="8902696" cy="4026092"/>
            <a:chOff x="0" y="0"/>
            <a:chExt cx="11870261" cy="5368122"/>
          </a:xfrm>
        </p:grpSpPr>
        <p:grpSp>
          <p:nvGrpSpPr>
            <p:cNvPr id="8" name="Group 8"/>
            <p:cNvGrpSpPr/>
            <p:nvPr/>
          </p:nvGrpSpPr>
          <p:grpSpPr>
            <a:xfrm>
              <a:off x="0" y="0"/>
              <a:ext cx="11870261" cy="1043449"/>
              <a:chOff x="0" y="0"/>
              <a:chExt cx="1831830" cy="161026"/>
            </a:xfrm>
          </p:grpSpPr>
          <p:sp>
            <p:nvSpPr>
              <p:cNvPr id="9" name="Freeform 9"/>
              <p:cNvSpPr/>
              <p:nvPr/>
            </p:nvSpPr>
            <p:spPr>
              <a:xfrm>
                <a:off x="0" y="0"/>
                <a:ext cx="1831830" cy="161026"/>
              </a:xfrm>
              <a:custGeom>
                <a:avLst/>
                <a:gdLst/>
                <a:ahLst/>
                <a:cxnLst/>
                <a:rect l="l" t="t" r="r" b="b"/>
                <a:pathLst>
                  <a:path w="1831830" h="161026">
                    <a:moveTo>
                      <a:pt x="16985" y="0"/>
                    </a:moveTo>
                    <a:lnTo>
                      <a:pt x="1814846" y="0"/>
                    </a:lnTo>
                    <a:cubicBezTo>
                      <a:pt x="1824226" y="0"/>
                      <a:pt x="1831830" y="7604"/>
                      <a:pt x="1831830" y="16985"/>
                    </a:cubicBezTo>
                    <a:lnTo>
                      <a:pt x="1831830" y="144041"/>
                    </a:lnTo>
                    <a:cubicBezTo>
                      <a:pt x="1831830" y="148546"/>
                      <a:pt x="1830041" y="152866"/>
                      <a:pt x="1826856" y="156051"/>
                    </a:cubicBezTo>
                    <a:cubicBezTo>
                      <a:pt x="1823670" y="159237"/>
                      <a:pt x="1819350" y="161026"/>
                      <a:pt x="1814846" y="161026"/>
                    </a:cubicBezTo>
                    <a:lnTo>
                      <a:pt x="16985" y="161026"/>
                    </a:lnTo>
                    <a:cubicBezTo>
                      <a:pt x="7604" y="161026"/>
                      <a:pt x="0" y="153422"/>
                      <a:pt x="0" y="144041"/>
                    </a:cubicBezTo>
                    <a:lnTo>
                      <a:pt x="0" y="16985"/>
                    </a:lnTo>
                    <a:cubicBezTo>
                      <a:pt x="0" y="7604"/>
                      <a:pt x="7604" y="0"/>
                      <a:pt x="16985" y="0"/>
                    </a:cubicBezTo>
                    <a:close/>
                  </a:path>
                </a:pathLst>
              </a:custGeom>
              <a:ln w="47625" cap="rnd">
                <a:solidFill>
                  <a:srgbClr val="FF3131"/>
                </a:solidFill>
                <a:prstDash val="solid"/>
                <a:round/>
              </a:ln>
            </p:spPr>
          </p:sp>
          <p:sp>
            <p:nvSpPr>
              <p:cNvPr id="10" name="TextBox 10"/>
              <p:cNvSpPr txBox="1"/>
              <p:nvPr/>
            </p:nvSpPr>
            <p:spPr>
              <a:xfrm>
                <a:off x="0" y="-85725"/>
                <a:ext cx="1831830" cy="246751"/>
              </a:xfrm>
              <a:prstGeom prst="rect">
                <a:avLst/>
              </a:prstGeom>
            </p:spPr>
            <p:txBody>
              <a:bodyPr lIns="50800" tIns="50800" rIns="50800" bIns="50800" rtlCol="0" anchor="ctr"/>
              <a:lstStyle/>
              <a:p>
                <a:pPr algn="ctr">
                  <a:lnSpc>
                    <a:spcPts val="3600"/>
                  </a:lnSpc>
                </a:pPr>
                <a:endParaRPr/>
              </a:p>
            </p:txBody>
          </p:sp>
        </p:grpSp>
        <p:grpSp>
          <p:nvGrpSpPr>
            <p:cNvPr id="11" name="Group 11"/>
            <p:cNvGrpSpPr/>
            <p:nvPr/>
          </p:nvGrpSpPr>
          <p:grpSpPr>
            <a:xfrm>
              <a:off x="0" y="4324674"/>
              <a:ext cx="11870261" cy="1043449"/>
              <a:chOff x="0" y="0"/>
              <a:chExt cx="1831830" cy="161026"/>
            </a:xfrm>
          </p:grpSpPr>
          <p:sp>
            <p:nvSpPr>
              <p:cNvPr id="12" name="Freeform 12"/>
              <p:cNvSpPr/>
              <p:nvPr/>
            </p:nvSpPr>
            <p:spPr>
              <a:xfrm>
                <a:off x="0" y="0"/>
                <a:ext cx="1831830" cy="161026"/>
              </a:xfrm>
              <a:custGeom>
                <a:avLst/>
                <a:gdLst/>
                <a:ahLst/>
                <a:cxnLst/>
                <a:rect l="l" t="t" r="r" b="b"/>
                <a:pathLst>
                  <a:path w="1831830" h="161026">
                    <a:moveTo>
                      <a:pt x="16985" y="0"/>
                    </a:moveTo>
                    <a:lnTo>
                      <a:pt x="1814846" y="0"/>
                    </a:lnTo>
                    <a:cubicBezTo>
                      <a:pt x="1824226" y="0"/>
                      <a:pt x="1831830" y="7604"/>
                      <a:pt x="1831830" y="16985"/>
                    </a:cubicBezTo>
                    <a:lnTo>
                      <a:pt x="1831830" y="144041"/>
                    </a:lnTo>
                    <a:cubicBezTo>
                      <a:pt x="1831830" y="148546"/>
                      <a:pt x="1830041" y="152866"/>
                      <a:pt x="1826856" y="156051"/>
                    </a:cubicBezTo>
                    <a:cubicBezTo>
                      <a:pt x="1823670" y="159237"/>
                      <a:pt x="1819350" y="161026"/>
                      <a:pt x="1814846" y="161026"/>
                    </a:cubicBezTo>
                    <a:lnTo>
                      <a:pt x="16985" y="161026"/>
                    </a:lnTo>
                    <a:cubicBezTo>
                      <a:pt x="7604" y="161026"/>
                      <a:pt x="0" y="153422"/>
                      <a:pt x="0" y="144041"/>
                    </a:cubicBezTo>
                    <a:lnTo>
                      <a:pt x="0" y="16985"/>
                    </a:lnTo>
                    <a:cubicBezTo>
                      <a:pt x="0" y="7604"/>
                      <a:pt x="7604" y="0"/>
                      <a:pt x="16985" y="0"/>
                    </a:cubicBezTo>
                    <a:close/>
                  </a:path>
                </a:pathLst>
              </a:custGeom>
              <a:ln w="47625" cap="rnd">
                <a:solidFill>
                  <a:srgbClr val="FF3131"/>
                </a:solidFill>
                <a:prstDash val="solid"/>
                <a:round/>
              </a:ln>
            </p:spPr>
          </p:sp>
          <p:sp>
            <p:nvSpPr>
              <p:cNvPr id="13" name="TextBox 13"/>
              <p:cNvSpPr txBox="1"/>
              <p:nvPr/>
            </p:nvSpPr>
            <p:spPr>
              <a:xfrm>
                <a:off x="0" y="-85725"/>
                <a:ext cx="1831830" cy="246751"/>
              </a:xfrm>
              <a:prstGeom prst="rect">
                <a:avLst/>
              </a:prstGeom>
            </p:spPr>
            <p:txBody>
              <a:bodyPr lIns="50800" tIns="50800" rIns="50800" bIns="50800" rtlCol="0" anchor="ctr"/>
              <a:lstStyle/>
              <a:p>
                <a:pPr algn="ctr">
                  <a:lnSpc>
                    <a:spcPts val="3600"/>
                  </a:lnSpc>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972800"/>
          </a:xfrm>
          <a:custGeom>
            <a:avLst/>
            <a:gdLst/>
            <a:ahLst/>
            <a:cxnLst/>
            <a:rect l="l" t="t" r="r" b="b"/>
            <a:pathLst>
              <a:path w="18288000" h="10972800">
                <a:moveTo>
                  <a:pt x="0" y="0"/>
                </a:moveTo>
                <a:lnTo>
                  <a:pt x="18288000" y="0"/>
                </a:lnTo>
                <a:lnTo>
                  <a:pt x="18288000" y="10972800"/>
                </a:lnTo>
                <a:lnTo>
                  <a:pt x="0" y="10972800"/>
                </a:lnTo>
                <a:lnTo>
                  <a:pt x="0" y="0"/>
                </a:lnTo>
                <a:close/>
              </a:path>
            </a:pathLst>
          </a:custGeom>
          <a:blipFill>
            <a:blip r:embed="rId3"/>
            <a:stretch>
              <a:fillRect/>
            </a:stretch>
          </a:blipFill>
        </p:spPr>
      </p:sp>
      <p:sp>
        <p:nvSpPr>
          <p:cNvPr id="3" name="TextBox 3"/>
          <p:cNvSpPr txBox="1"/>
          <p:nvPr/>
        </p:nvSpPr>
        <p:spPr>
          <a:xfrm>
            <a:off x="8279497" y="7149666"/>
            <a:ext cx="7091095" cy="638175"/>
          </a:xfrm>
          <a:prstGeom prst="rect">
            <a:avLst/>
          </a:prstGeom>
        </p:spPr>
        <p:txBody>
          <a:bodyPr lIns="0" tIns="0" rIns="0" bIns="0" rtlCol="0" anchor="t">
            <a:spAutoFit/>
          </a:bodyPr>
          <a:lstStyle/>
          <a:p>
            <a:pPr algn="l">
              <a:lnSpc>
                <a:spcPts val="5040"/>
              </a:lnSpc>
            </a:pPr>
            <a:r>
              <a:rPr lang="en-US" sz="4200" b="1">
                <a:solidFill>
                  <a:srgbClr val="C2DCFF"/>
                </a:solidFill>
                <a:latin typeface="Barlow Bold"/>
                <a:ea typeface="Barlow Bold"/>
                <a:cs typeface="Barlow Bold"/>
                <a:sym typeface="Barlow Bold"/>
              </a:rPr>
              <a:t>ANALÜÜTILISED TULEMUSED</a:t>
            </a:r>
          </a:p>
        </p:txBody>
      </p:sp>
      <p:sp>
        <p:nvSpPr>
          <p:cNvPr id="4" name="TextBox 4"/>
          <p:cNvSpPr txBox="1"/>
          <p:nvPr/>
        </p:nvSpPr>
        <p:spPr>
          <a:xfrm>
            <a:off x="8279497" y="1884323"/>
            <a:ext cx="8752979" cy="638175"/>
          </a:xfrm>
          <a:prstGeom prst="rect">
            <a:avLst/>
          </a:prstGeom>
        </p:spPr>
        <p:txBody>
          <a:bodyPr lIns="0" tIns="0" rIns="0" bIns="0" rtlCol="0" anchor="t">
            <a:spAutoFit/>
          </a:bodyPr>
          <a:lstStyle/>
          <a:p>
            <a:pPr algn="l">
              <a:lnSpc>
                <a:spcPts val="5040"/>
              </a:lnSpc>
            </a:pPr>
            <a:r>
              <a:rPr lang="en-US" sz="4200" b="1">
                <a:solidFill>
                  <a:srgbClr val="0097B2"/>
                </a:solidFill>
                <a:latin typeface="Barlow Bold"/>
                <a:ea typeface="Barlow Bold"/>
                <a:cs typeface="Barlow Bold"/>
                <a:sym typeface="Barlow Bold"/>
              </a:rPr>
              <a:t>TEGEVUST TOETAV INFORMATSIOON</a:t>
            </a:r>
          </a:p>
        </p:txBody>
      </p:sp>
      <p:sp>
        <p:nvSpPr>
          <p:cNvPr id="5" name="TextBox 5"/>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5</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5128501" cy="8229600"/>
            <a:chOff x="0" y="0"/>
            <a:chExt cx="1734826" cy="2783840"/>
          </a:xfrm>
        </p:grpSpPr>
        <p:sp>
          <p:nvSpPr>
            <p:cNvPr id="3" name="Freeform 3"/>
            <p:cNvSpPr/>
            <p:nvPr/>
          </p:nvSpPr>
          <p:spPr>
            <a:xfrm>
              <a:off x="0" y="0"/>
              <a:ext cx="1734826" cy="2783840"/>
            </a:xfrm>
            <a:custGeom>
              <a:avLst/>
              <a:gdLst/>
              <a:ahLst/>
              <a:cxnLst/>
              <a:rect l="l" t="t" r="r" b="b"/>
              <a:pathLst>
                <a:path w="1734826" h="2783840">
                  <a:moveTo>
                    <a:pt x="0" y="0"/>
                  </a:moveTo>
                  <a:lnTo>
                    <a:pt x="1734826" y="0"/>
                  </a:lnTo>
                  <a:lnTo>
                    <a:pt x="1734826" y="2783840"/>
                  </a:lnTo>
                  <a:lnTo>
                    <a:pt x="0" y="2783840"/>
                  </a:lnTo>
                  <a:close/>
                </a:path>
              </a:pathLst>
            </a:custGeom>
            <a:solidFill>
              <a:srgbClr val="C2DCFF">
                <a:alpha val="14902"/>
              </a:srgbClr>
            </a:solidFill>
          </p:spPr>
        </p:sp>
      </p:grpSp>
      <p:grpSp>
        <p:nvGrpSpPr>
          <p:cNvPr id="4" name="Group 4"/>
          <p:cNvGrpSpPr/>
          <p:nvPr/>
        </p:nvGrpSpPr>
        <p:grpSpPr>
          <a:xfrm>
            <a:off x="2493232" y="6400758"/>
            <a:ext cx="2199438" cy="2199438"/>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0BB82"/>
            </a:solidFill>
          </p:spPr>
        </p:sp>
      </p:grpSp>
      <p:grpSp>
        <p:nvGrpSpPr>
          <p:cNvPr id="6" name="Group 6"/>
          <p:cNvGrpSpPr/>
          <p:nvPr/>
        </p:nvGrpSpPr>
        <p:grpSpPr>
          <a:xfrm>
            <a:off x="12130799" y="1028700"/>
            <a:ext cx="5128501" cy="8229600"/>
            <a:chOff x="0" y="0"/>
            <a:chExt cx="1734826" cy="2783840"/>
          </a:xfrm>
        </p:grpSpPr>
        <p:sp>
          <p:nvSpPr>
            <p:cNvPr id="7" name="Freeform 7"/>
            <p:cNvSpPr/>
            <p:nvPr/>
          </p:nvSpPr>
          <p:spPr>
            <a:xfrm>
              <a:off x="0" y="0"/>
              <a:ext cx="1734826" cy="2783840"/>
            </a:xfrm>
            <a:custGeom>
              <a:avLst/>
              <a:gdLst/>
              <a:ahLst/>
              <a:cxnLst/>
              <a:rect l="l" t="t" r="r" b="b"/>
              <a:pathLst>
                <a:path w="1734826" h="2783840">
                  <a:moveTo>
                    <a:pt x="0" y="0"/>
                  </a:moveTo>
                  <a:lnTo>
                    <a:pt x="1734826" y="0"/>
                  </a:lnTo>
                  <a:lnTo>
                    <a:pt x="1734826" y="2783840"/>
                  </a:lnTo>
                  <a:lnTo>
                    <a:pt x="0" y="2783840"/>
                  </a:lnTo>
                  <a:close/>
                </a:path>
              </a:pathLst>
            </a:custGeom>
            <a:solidFill>
              <a:srgbClr val="C2DCFF">
                <a:alpha val="14902"/>
              </a:srgbClr>
            </a:solidFill>
          </p:spPr>
        </p:sp>
      </p:grpSp>
      <p:grpSp>
        <p:nvGrpSpPr>
          <p:cNvPr id="8" name="Group 8"/>
          <p:cNvGrpSpPr/>
          <p:nvPr/>
        </p:nvGrpSpPr>
        <p:grpSpPr>
          <a:xfrm>
            <a:off x="13595331" y="6400758"/>
            <a:ext cx="2199438" cy="2199438"/>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0BB82"/>
            </a:solidFill>
          </p:spPr>
        </p:sp>
      </p:grpSp>
      <p:grpSp>
        <p:nvGrpSpPr>
          <p:cNvPr id="10" name="Group 10"/>
          <p:cNvGrpSpPr/>
          <p:nvPr/>
        </p:nvGrpSpPr>
        <p:grpSpPr>
          <a:xfrm>
            <a:off x="6579749" y="1028700"/>
            <a:ext cx="5128501" cy="8229600"/>
            <a:chOff x="0" y="0"/>
            <a:chExt cx="6838002" cy="10972800"/>
          </a:xfrm>
        </p:grpSpPr>
        <p:pic>
          <p:nvPicPr>
            <p:cNvPr id="11" name="Picture 11"/>
            <p:cNvPicPr>
              <a:picLocks noChangeAspect="1"/>
            </p:cNvPicPr>
            <p:nvPr/>
          </p:nvPicPr>
          <p:blipFill>
            <a:blip r:embed="rId3"/>
            <a:srcRect l="32434" r="32434"/>
            <a:stretch>
              <a:fillRect/>
            </a:stretch>
          </p:blipFill>
          <p:spPr>
            <a:xfrm>
              <a:off x="0" y="0"/>
              <a:ext cx="6838002" cy="10972800"/>
            </a:xfrm>
            <a:prstGeom prst="rect">
              <a:avLst/>
            </a:prstGeom>
          </p:spPr>
        </p:pic>
      </p:grpSp>
      <p:sp>
        <p:nvSpPr>
          <p:cNvPr id="12" name="Freeform 12"/>
          <p:cNvSpPr/>
          <p:nvPr/>
        </p:nvSpPr>
        <p:spPr>
          <a:xfrm>
            <a:off x="2832996" y="6744006"/>
            <a:ext cx="1519909" cy="1512943"/>
          </a:xfrm>
          <a:custGeom>
            <a:avLst/>
            <a:gdLst/>
            <a:ahLst/>
            <a:cxnLst/>
            <a:rect l="l" t="t" r="r" b="b"/>
            <a:pathLst>
              <a:path w="1519909" h="1512943">
                <a:moveTo>
                  <a:pt x="0" y="0"/>
                </a:moveTo>
                <a:lnTo>
                  <a:pt x="1519909" y="0"/>
                </a:lnTo>
                <a:lnTo>
                  <a:pt x="1519909" y="1512943"/>
                </a:lnTo>
                <a:lnTo>
                  <a:pt x="0" y="151294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3" name="Freeform 13"/>
          <p:cNvSpPr/>
          <p:nvPr/>
        </p:nvSpPr>
        <p:spPr>
          <a:xfrm>
            <a:off x="13937101" y="6751307"/>
            <a:ext cx="1505641" cy="1505641"/>
          </a:xfrm>
          <a:custGeom>
            <a:avLst/>
            <a:gdLst/>
            <a:ahLst/>
            <a:cxnLst/>
            <a:rect l="l" t="t" r="r" b="b"/>
            <a:pathLst>
              <a:path w="1505641" h="1505641">
                <a:moveTo>
                  <a:pt x="0" y="0"/>
                </a:moveTo>
                <a:lnTo>
                  <a:pt x="1505641" y="0"/>
                </a:lnTo>
                <a:lnTo>
                  <a:pt x="1505641" y="1505642"/>
                </a:lnTo>
                <a:lnTo>
                  <a:pt x="0" y="150564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4" name="TextBox 14"/>
          <p:cNvSpPr txBox="1"/>
          <p:nvPr/>
        </p:nvSpPr>
        <p:spPr>
          <a:xfrm>
            <a:off x="1311501" y="1686804"/>
            <a:ext cx="4562898" cy="1276350"/>
          </a:xfrm>
          <a:prstGeom prst="rect">
            <a:avLst/>
          </a:prstGeom>
        </p:spPr>
        <p:txBody>
          <a:bodyPr lIns="0" tIns="0" rIns="0" bIns="0" rtlCol="0" anchor="t">
            <a:spAutoFit/>
          </a:bodyPr>
          <a:lstStyle/>
          <a:p>
            <a:pPr algn="ctr">
              <a:lnSpc>
                <a:spcPts val="5040"/>
              </a:lnSpc>
            </a:pPr>
            <a:r>
              <a:rPr lang="en-US" sz="4200" b="1">
                <a:solidFill>
                  <a:srgbClr val="0097B2"/>
                </a:solidFill>
                <a:latin typeface="Barlow Bold"/>
                <a:ea typeface="Barlow Bold"/>
                <a:cs typeface="Barlow Bold"/>
                <a:sym typeface="Barlow Bold"/>
              </a:rPr>
              <a:t>Passiivne teenusepakkuja</a:t>
            </a:r>
          </a:p>
        </p:txBody>
      </p:sp>
      <p:sp>
        <p:nvSpPr>
          <p:cNvPr id="15" name="TextBox 15"/>
          <p:cNvSpPr txBox="1"/>
          <p:nvPr/>
        </p:nvSpPr>
        <p:spPr>
          <a:xfrm>
            <a:off x="1311501" y="3691417"/>
            <a:ext cx="4562898" cy="432435"/>
          </a:xfrm>
          <a:prstGeom prst="rect">
            <a:avLst/>
          </a:prstGeom>
        </p:spPr>
        <p:txBody>
          <a:bodyPr lIns="0" tIns="0" rIns="0" bIns="0" rtlCol="0" anchor="t">
            <a:spAutoFit/>
          </a:bodyPr>
          <a:lstStyle/>
          <a:p>
            <a:pPr algn="ctr">
              <a:lnSpc>
                <a:spcPts val="3599"/>
              </a:lnSpc>
            </a:pPr>
            <a:r>
              <a:rPr lang="en-US" sz="2399">
                <a:solidFill>
                  <a:srgbClr val="000000"/>
                </a:solidFill>
                <a:latin typeface="Barlow"/>
                <a:ea typeface="Barlow"/>
                <a:cs typeface="Barlow"/>
                <a:sym typeface="Barlow"/>
              </a:rPr>
              <a:t>Labor edastab numbrilisi tulemusi</a:t>
            </a:r>
          </a:p>
        </p:txBody>
      </p:sp>
      <p:sp>
        <p:nvSpPr>
          <p:cNvPr id="16" name="TextBox 16"/>
          <p:cNvSpPr txBox="1"/>
          <p:nvPr/>
        </p:nvSpPr>
        <p:spPr>
          <a:xfrm>
            <a:off x="12413600" y="1686804"/>
            <a:ext cx="4562898" cy="638175"/>
          </a:xfrm>
          <a:prstGeom prst="rect">
            <a:avLst/>
          </a:prstGeom>
        </p:spPr>
        <p:txBody>
          <a:bodyPr lIns="0" tIns="0" rIns="0" bIns="0" rtlCol="0" anchor="t">
            <a:spAutoFit/>
          </a:bodyPr>
          <a:lstStyle/>
          <a:p>
            <a:pPr algn="ctr">
              <a:lnSpc>
                <a:spcPts val="5040"/>
              </a:lnSpc>
            </a:pPr>
            <a:r>
              <a:rPr lang="en-US" sz="4200" b="1">
                <a:solidFill>
                  <a:srgbClr val="0097B2"/>
                </a:solidFill>
                <a:latin typeface="Barlow Bold"/>
                <a:ea typeface="Barlow Bold"/>
                <a:cs typeface="Barlow Bold"/>
                <a:sym typeface="Barlow Bold"/>
              </a:rPr>
              <a:t>Aktiivne partnerlus</a:t>
            </a:r>
          </a:p>
        </p:txBody>
      </p:sp>
      <p:sp>
        <p:nvSpPr>
          <p:cNvPr id="17" name="TextBox 17"/>
          <p:cNvSpPr txBox="1"/>
          <p:nvPr/>
        </p:nvSpPr>
        <p:spPr>
          <a:xfrm>
            <a:off x="12413600" y="3198022"/>
            <a:ext cx="4562898" cy="1775460"/>
          </a:xfrm>
          <a:prstGeom prst="rect">
            <a:avLst/>
          </a:prstGeom>
        </p:spPr>
        <p:txBody>
          <a:bodyPr lIns="0" tIns="0" rIns="0" bIns="0" rtlCol="0" anchor="t">
            <a:spAutoFit/>
          </a:bodyPr>
          <a:lstStyle/>
          <a:p>
            <a:pPr algn="ctr">
              <a:lnSpc>
                <a:spcPts val="3599"/>
              </a:lnSpc>
            </a:pPr>
            <a:r>
              <a:rPr lang="en-US" sz="2399">
                <a:solidFill>
                  <a:srgbClr val="000000"/>
                </a:solidFill>
                <a:latin typeface="Barlow"/>
                <a:ea typeface="Barlow"/>
                <a:cs typeface="Barlow"/>
                <a:sym typeface="Barlow"/>
              </a:rPr>
              <a:t>Labor aitab valida sobivaid teste, pakub tulemuste tõlgendamist kliinilises kontekstis, osaleb otsustusprotsessis.</a:t>
            </a:r>
          </a:p>
        </p:txBody>
      </p:sp>
      <p:sp>
        <p:nvSpPr>
          <p:cNvPr id="18" name="TextBox 18"/>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6</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21894"/>
            <a:ext cx="5250928" cy="9580194"/>
            <a:chOff x="0" y="0"/>
            <a:chExt cx="2354580" cy="4295876"/>
          </a:xfrm>
        </p:grpSpPr>
        <p:sp>
          <p:nvSpPr>
            <p:cNvPr id="3" name="Freeform 3"/>
            <p:cNvSpPr/>
            <p:nvPr/>
          </p:nvSpPr>
          <p:spPr>
            <a:xfrm>
              <a:off x="0" y="0"/>
              <a:ext cx="2353310" cy="4295876"/>
            </a:xfrm>
            <a:custGeom>
              <a:avLst/>
              <a:gdLst/>
              <a:ahLst/>
              <a:cxnLst/>
              <a:rect l="l" t="t" r="r" b="b"/>
              <a:pathLst>
                <a:path w="2353310" h="4295876">
                  <a:moveTo>
                    <a:pt x="784860" y="4228566"/>
                  </a:moveTo>
                  <a:cubicBezTo>
                    <a:pt x="905510" y="4269206"/>
                    <a:pt x="1042670" y="4295876"/>
                    <a:pt x="1177290" y="4295876"/>
                  </a:cubicBezTo>
                  <a:cubicBezTo>
                    <a:pt x="1311910" y="4295876"/>
                    <a:pt x="1441450" y="4273016"/>
                    <a:pt x="1560830" y="4232376"/>
                  </a:cubicBezTo>
                  <a:cubicBezTo>
                    <a:pt x="1563370" y="4231106"/>
                    <a:pt x="1565910" y="4231106"/>
                    <a:pt x="1568450" y="4229836"/>
                  </a:cubicBezTo>
                  <a:cubicBezTo>
                    <a:pt x="2016760" y="4067276"/>
                    <a:pt x="2346960" y="3638016"/>
                    <a:pt x="2353310" y="3131975"/>
                  </a:cubicBezTo>
                  <a:lnTo>
                    <a:pt x="2353310" y="0"/>
                  </a:lnTo>
                  <a:lnTo>
                    <a:pt x="0" y="0"/>
                  </a:lnTo>
                  <a:lnTo>
                    <a:pt x="0" y="3129607"/>
                  </a:lnTo>
                  <a:cubicBezTo>
                    <a:pt x="6350" y="3640556"/>
                    <a:pt x="331470" y="4069816"/>
                    <a:pt x="784860" y="4228566"/>
                  </a:cubicBezTo>
                  <a:close/>
                </a:path>
              </a:pathLst>
            </a:custGeom>
            <a:gradFill rotWithShape="1">
              <a:gsLst>
                <a:gs pos="0">
                  <a:srgbClr val="CDFFD8">
                    <a:alpha val="60000"/>
                  </a:srgbClr>
                </a:gs>
                <a:gs pos="100000">
                  <a:srgbClr val="94B9FF">
                    <a:alpha val="60000"/>
                  </a:srgbClr>
                </a:gs>
              </a:gsLst>
              <a:lin ang="0"/>
            </a:gradFill>
          </p:spPr>
        </p:sp>
      </p:grpSp>
      <p:grpSp>
        <p:nvGrpSpPr>
          <p:cNvPr id="4" name="Group 4"/>
          <p:cNvGrpSpPr/>
          <p:nvPr/>
        </p:nvGrpSpPr>
        <p:grpSpPr>
          <a:xfrm>
            <a:off x="1587532" y="4566205"/>
            <a:ext cx="4133263" cy="4133263"/>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6" name="Group 6"/>
          <p:cNvGrpSpPr/>
          <p:nvPr/>
        </p:nvGrpSpPr>
        <p:grpSpPr>
          <a:xfrm>
            <a:off x="1707671" y="4686351"/>
            <a:ext cx="3892986" cy="3892970"/>
            <a:chOff x="0" y="0"/>
            <a:chExt cx="6350000" cy="6349975"/>
          </a:xfrm>
        </p:grpSpPr>
        <p:sp>
          <p:nvSpPr>
            <p:cNvPr id="7" name="Freeform 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4081" r="-45917"/>
              </a:stretch>
            </a:blipFill>
          </p:spPr>
        </p:sp>
      </p:grpSp>
      <p:grpSp>
        <p:nvGrpSpPr>
          <p:cNvPr id="8" name="Group 8"/>
          <p:cNvGrpSpPr/>
          <p:nvPr/>
        </p:nvGrpSpPr>
        <p:grpSpPr>
          <a:xfrm rot="-10800000">
            <a:off x="6518536" y="1028700"/>
            <a:ext cx="5250928" cy="9580194"/>
            <a:chOff x="0" y="0"/>
            <a:chExt cx="2354580" cy="4295876"/>
          </a:xfrm>
        </p:grpSpPr>
        <p:sp>
          <p:nvSpPr>
            <p:cNvPr id="9" name="Freeform 9"/>
            <p:cNvSpPr/>
            <p:nvPr/>
          </p:nvSpPr>
          <p:spPr>
            <a:xfrm>
              <a:off x="0" y="0"/>
              <a:ext cx="2353310" cy="4295876"/>
            </a:xfrm>
            <a:custGeom>
              <a:avLst/>
              <a:gdLst/>
              <a:ahLst/>
              <a:cxnLst/>
              <a:rect l="l" t="t" r="r" b="b"/>
              <a:pathLst>
                <a:path w="2353310" h="4295876">
                  <a:moveTo>
                    <a:pt x="784860" y="4228566"/>
                  </a:moveTo>
                  <a:cubicBezTo>
                    <a:pt x="905510" y="4269206"/>
                    <a:pt x="1042670" y="4295876"/>
                    <a:pt x="1177290" y="4295876"/>
                  </a:cubicBezTo>
                  <a:cubicBezTo>
                    <a:pt x="1311910" y="4295876"/>
                    <a:pt x="1441450" y="4273016"/>
                    <a:pt x="1560830" y="4232376"/>
                  </a:cubicBezTo>
                  <a:cubicBezTo>
                    <a:pt x="1563370" y="4231106"/>
                    <a:pt x="1565910" y="4231106"/>
                    <a:pt x="1568450" y="4229836"/>
                  </a:cubicBezTo>
                  <a:cubicBezTo>
                    <a:pt x="2016760" y="4067276"/>
                    <a:pt x="2346960" y="3638016"/>
                    <a:pt x="2353310" y="3131975"/>
                  </a:cubicBezTo>
                  <a:lnTo>
                    <a:pt x="2353310" y="0"/>
                  </a:lnTo>
                  <a:lnTo>
                    <a:pt x="0" y="0"/>
                  </a:lnTo>
                  <a:lnTo>
                    <a:pt x="0" y="3129607"/>
                  </a:lnTo>
                  <a:cubicBezTo>
                    <a:pt x="6350" y="3640556"/>
                    <a:pt x="331470" y="4069816"/>
                    <a:pt x="784860" y="4228566"/>
                  </a:cubicBezTo>
                  <a:close/>
                </a:path>
              </a:pathLst>
            </a:custGeom>
            <a:gradFill rotWithShape="1">
              <a:gsLst>
                <a:gs pos="0">
                  <a:srgbClr val="CDFFD8">
                    <a:alpha val="60000"/>
                  </a:srgbClr>
                </a:gs>
                <a:gs pos="100000">
                  <a:srgbClr val="94B9FF">
                    <a:alpha val="60000"/>
                  </a:srgbClr>
                </a:gs>
              </a:gsLst>
              <a:lin ang="0"/>
            </a:gradFill>
          </p:spPr>
        </p:sp>
      </p:grpSp>
      <p:grpSp>
        <p:nvGrpSpPr>
          <p:cNvPr id="10" name="Group 10"/>
          <p:cNvGrpSpPr/>
          <p:nvPr/>
        </p:nvGrpSpPr>
        <p:grpSpPr>
          <a:xfrm>
            <a:off x="7077369" y="1587532"/>
            <a:ext cx="4133263" cy="4133263"/>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12" name="Group 12"/>
          <p:cNvGrpSpPr/>
          <p:nvPr/>
        </p:nvGrpSpPr>
        <p:grpSpPr>
          <a:xfrm>
            <a:off x="7197507" y="1707679"/>
            <a:ext cx="3892986" cy="3892970"/>
            <a:chOff x="0" y="0"/>
            <a:chExt cx="6350000" cy="6349975"/>
          </a:xfrm>
        </p:grpSpPr>
        <p:sp>
          <p:nvSpPr>
            <p:cNvPr id="13" name="Freeform 13"/>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11672" r="-38139"/>
              </a:stretch>
            </a:blipFill>
          </p:spPr>
        </p:sp>
      </p:grpSp>
      <p:grpSp>
        <p:nvGrpSpPr>
          <p:cNvPr id="14" name="Group 14"/>
          <p:cNvGrpSpPr/>
          <p:nvPr/>
        </p:nvGrpSpPr>
        <p:grpSpPr>
          <a:xfrm>
            <a:off x="12008372" y="-321894"/>
            <a:ext cx="5250928" cy="9580194"/>
            <a:chOff x="0" y="0"/>
            <a:chExt cx="2354580" cy="4295876"/>
          </a:xfrm>
        </p:grpSpPr>
        <p:sp>
          <p:nvSpPr>
            <p:cNvPr id="15" name="Freeform 15"/>
            <p:cNvSpPr/>
            <p:nvPr/>
          </p:nvSpPr>
          <p:spPr>
            <a:xfrm>
              <a:off x="0" y="0"/>
              <a:ext cx="2353310" cy="4295876"/>
            </a:xfrm>
            <a:custGeom>
              <a:avLst/>
              <a:gdLst/>
              <a:ahLst/>
              <a:cxnLst/>
              <a:rect l="l" t="t" r="r" b="b"/>
              <a:pathLst>
                <a:path w="2353310" h="4295876">
                  <a:moveTo>
                    <a:pt x="784860" y="4228566"/>
                  </a:moveTo>
                  <a:cubicBezTo>
                    <a:pt x="905510" y="4269206"/>
                    <a:pt x="1042670" y="4295876"/>
                    <a:pt x="1177290" y="4295876"/>
                  </a:cubicBezTo>
                  <a:cubicBezTo>
                    <a:pt x="1311910" y="4295876"/>
                    <a:pt x="1441450" y="4273016"/>
                    <a:pt x="1560830" y="4232376"/>
                  </a:cubicBezTo>
                  <a:cubicBezTo>
                    <a:pt x="1563370" y="4231106"/>
                    <a:pt x="1565910" y="4231106"/>
                    <a:pt x="1568450" y="4229836"/>
                  </a:cubicBezTo>
                  <a:cubicBezTo>
                    <a:pt x="2016760" y="4067276"/>
                    <a:pt x="2346960" y="3638016"/>
                    <a:pt x="2353310" y="3131975"/>
                  </a:cubicBezTo>
                  <a:lnTo>
                    <a:pt x="2353310" y="0"/>
                  </a:lnTo>
                  <a:lnTo>
                    <a:pt x="0" y="0"/>
                  </a:lnTo>
                  <a:lnTo>
                    <a:pt x="0" y="3129607"/>
                  </a:lnTo>
                  <a:cubicBezTo>
                    <a:pt x="6350" y="3640556"/>
                    <a:pt x="331470" y="4069816"/>
                    <a:pt x="784860" y="4228566"/>
                  </a:cubicBezTo>
                  <a:close/>
                </a:path>
              </a:pathLst>
            </a:custGeom>
            <a:gradFill rotWithShape="1">
              <a:gsLst>
                <a:gs pos="0">
                  <a:srgbClr val="CDFFD8">
                    <a:alpha val="60000"/>
                  </a:srgbClr>
                </a:gs>
                <a:gs pos="100000">
                  <a:srgbClr val="94B9FF">
                    <a:alpha val="60000"/>
                  </a:srgbClr>
                </a:gs>
              </a:gsLst>
              <a:lin ang="0"/>
            </a:gradFill>
          </p:spPr>
        </p:sp>
      </p:grpSp>
      <p:grpSp>
        <p:nvGrpSpPr>
          <p:cNvPr id="16" name="Group 16"/>
          <p:cNvGrpSpPr/>
          <p:nvPr/>
        </p:nvGrpSpPr>
        <p:grpSpPr>
          <a:xfrm>
            <a:off x="12567205" y="4566205"/>
            <a:ext cx="4133263" cy="4133263"/>
            <a:chOff x="0" y="0"/>
            <a:chExt cx="6350000" cy="6350000"/>
          </a:xfrm>
        </p:grpSpPr>
        <p:sp>
          <p:nvSpPr>
            <p:cNvPr id="17" name="Freeform 1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sp>
      </p:grpSp>
      <p:grpSp>
        <p:nvGrpSpPr>
          <p:cNvPr id="18" name="Group 18"/>
          <p:cNvGrpSpPr/>
          <p:nvPr/>
        </p:nvGrpSpPr>
        <p:grpSpPr>
          <a:xfrm>
            <a:off x="12687343" y="4686351"/>
            <a:ext cx="3892986" cy="3892970"/>
            <a:chOff x="0" y="0"/>
            <a:chExt cx="6350000" cy="6349975"/>
          </a:xfrm>
        </p:grpSpPr>
        <p:sp>
          <p:nvSpPr>
            <p:cNvPr id="19" name="Freeform 19"/>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5"/>
              <a:stretch>
                <a:fillRect l="-25046" r="-25046"/>
              </a:stretch>
            </a:blipFill>
          </p:spPr>
        </p:sp>
      </p:grpSp>
      <p:sp>
        <p:nvSpPr>
          <p:cNvPr id="20" name="TextBox 20"/>
          <p:cNvSpPr txBox="1"/>
          <p:nvPr/>
        </p:nvSpPr>
        <p:spPr>
          <a:xfrm>
            <a:off x="1372580" y="933450"/>
            <a:ext cx="4795832" cy="1314450"/>
          </a:xfrm>
          <a:prstGeom prst="rect">
            <a:avLst/>
          </a:prstGeom>
        </p:spPr>
        <p:txBody>
          <a:bodyPr lIns="0" tIns="0" rIns="0" bIns="0" rtlCol="0" anchor="t">
            <a:spAutoFit/>
          </a:bodyPr>
          <a:lstStyle/>
          <a:p>
            <a:pPr algn="ctr">
              <a:lnSpc>
                <a:spcPts val="4800"/>
              </a:lnSpc>
            </a:pPr>
            <a:r>
              <a:rPr lang="en-US" sz="4000" b="1">
                <a:solidFill>
                  <a:srgbClr val="0097B2"/>
                </a:solidFill>
                <a:latin typeface="Futura Bold"/>
                <a:ea typeface="Futura Bold"/>
                <a:cs typeface="Futura Bold"/>
                <a:sym typeface="Futura Bold"/>
              </a:rPr>
              <a:t>ÕIGED UURINGUD ÕIGELE PATSIENDILE</a:t>
            </a:r>
          </a:p>
        </p:txBody>
      </p:sp>
      <p:sp>
        <p:nvSpPr>
          <p:cNvPr id="21" name="TextBox 21"/>
          <p:cNvSpPr txBox="1"/>
          <p:nvPr/>
        </p:nvSpPr>
        <p:spPr>
          <a:xfrm>
            <a:off x="1256248" y="2671363"/>
            <a:ext cx="4795832" cy="830582"/>
          </a:xfrm>
          <a:prstGeom prst="rect">
            <a:avLst/>
          </a:prstGeom>
        </p:spPr>
        <p:txBody>
          <a:bodyPr lIns="0" tIns="0" rIns="0" bIns="0" rtlCol="0" anchor="t">
            <a:spAutoFit/>
          </a:bodyPr>
          <a:lstStyle/>
          <a:p>
            <a:pPr algn="ctr">
              <a:lnSpc>
                <a:spcPts val="6299"/>
              </a:lnSpc>
            </a:pPr>
            <a:r>
              <a:rPr lang="en-US" sz="4199" b="1">
                <a:solidFill>
                  <a:srgbClr val="10BB82"/>
                </a:solidFill>
                <a:latin typeface="Futura Bold"/>
                <a:ea typeface="Futura Bold"/>
                <a:cs typeface="Futura Bold"/>
                <a:sym typeface="Futura Bold"/>
              </a:rPr>
              <a:t>Pre-pre-analüütika</a:t>
            </a:r>
          </a:p>
        </p:txBody>
      </p:sp>
      <p:sp>
        <p:nvSpPr>
          <p:cNvPr id="22" name="TextBox 22"/>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7</a:t>
            </a:r>
          </a:p>
        </p:txBody>
      </p:sp>
      <p:sp>
        <p:nvSpPr>
          <p:cNvPr id="23" name="TextBox 23"/>
          <p:cNvSpPr txBox="1"/>
          <p:nvPr/>
        </p:nvSpPr>
        <p:spPr>
          <a:xfrm>
            <a:off x="6673203" y="5927986"/>
            <a:ext cx="5096261" cy="1314450"/>
          </a:xfrm>
          <a:prstGeom prst="rect">
            <a:avLst/>
          </a:prstGeom>
        </p:spPr>
        <p:txBody>
          <a:bodyPr lIns="0" tIns="0" rIns="0" bIns="0" rtlCol="0" anchor="t">
            <a:spAutoFit/>
          </a:bodyPr>
          <a:lstStyle/>
          <a:p>
            <a:pPr algn="ctr">
              <a:lnSpc>
                <a:spcPts val="4800"/>
              </a:lnSpc>
            </a:pPr>
            <a:r>
              <a:rPr lang="en-US" sz="4000" b="1">
                <a:solidFill>
                  <a:srgbClr val="0097B2"/>
                </a:solidFill>
                <a:latin typeface="Futura Bold"/>
                <a:ea typeface="Futura Bold"/>
                <a:cs typeface="Futura Bold"/>
                <a:sym typeface="Futura Bold"/>
              </a:rPr>
              <a:t>TÕESTE JA KASULIKKE ANDMETE LOOMINE</a:t>
            </a:r>
          </a:p>
        </p:txBody>
      </p:sp>
      <p:sp>
        <p:nvSpPr>
          <p:cNvPr id="24" name="TextBox 24"/>
          <p:cNvSpPr txBox="1"/>
          <p:nvPr/>
        </p:nvSpPr>
        <p:spPr>
          <a:xfrm>
            <a:off x="12121889" y="535020"/>
            <a:ext cx="4795832" cy="1924050"/>
          </a:xfrm>
          <a:prstGeom prst="rect">
            <a:avLst/>
          </a:prstGeom>
        </p:spPr>
        <p:txBody>
          <a:bodyPr lIns="0" tIns="0" rIns="0" bIns="0" rtlCol="0" anchor="t">
            <a:spAutoFit/>
          </a:bodyPr>
          <a:lstStyle/>
          <a:p>
            <a:pPr algn="ctr">
              <a:lnSpc>
                <a:spcPts val="4800"/>
              </a:lnSpc>
            </a:pPr>
            <a:r>
              <a:rPr lang="en-US" sz="4000" b="1">
                <a:solidFill>
                  <a:srgbClr val="0097B2"/>
                </a:solidFill>
                <a:latin typeface="Futura Bold"/>
                <a:ea typeface="Futura Bold"/>
                <a:cs typeface="Futura Bold"/>
                <a:sym typeface="Futura Bold"/>
              </a:rPr>
              <a:t>LABORI ANDMETE EFEKTIIVNE KASUTAMINE</a:t>
            </a:r>
          </a:p>
        </p:txBody>
      </p:sp>
      <p:sp>
        <p:nvSpPr>
          <p:cNvPr id="25" name="TextBox 25"/>
          <p:cNvSpPr txBox="1"/>
          <p:nvPr/>
        </p:nvSpPr>
        <p:spPr>
          <a:xfrm>
            <a:off x="6806153" y="7515507"/>
            <a:ext cx="4795832" cy="830582"/>
          </a:xfrm>
          <a:prstGeom prst="rect">
            <a:avLst/>
          </a:prstGeom>
        </p:spPr>
        <p:txBody>
          <a:bodyPr lIns="0" tIns="0" rIns="0" bIns="0" rtlCol="0" anchor="t">
            <a:spAutoFit/>
          </a:bodyPr>
          <a:lstStyle/>
          <a:p>
            <a:pPr algn="ctr">
              <a:lnSpc>
                <a:spcPts val="6299"/>
              </a:lnSpc>
            </a:pPr>
            <a:r>
              <a:rPr lang="en-US" sz="4199" b="1">
                <a:solidFill>
                  <a:srgbClr val="10BB82"/>
                </a:solidFill>
                <a:latin typeface="Futura Bold"/>
                <a:ea typeface="Futura Bold"/>
                <a:cs typeface="Futura Bold"/>
                <a:sym typeface="Futura Bold"/>
              </a:rPr>
              <a:t>Pre-analüütika</a:t>
            </a:r>
          </a:p>
        </p:txBody>
      </p:sp>
      <p:sp>
        <p:nvSpPr>
          <p:cNvPr id="26" name="TextBox 26"/>
          <p:cNvSpPr txBox="1"/>
          <p:nvPr/>
        </p:nvSpPr>
        <p:spPr>
          <a:xfrm>
            <a:off x="6806153" y="8184164"/>
            <a:ext cx="4795832" cy="830582"/>
          </a:xfrm>
          <a:prstGeom prst="rect">
            <a:avLst/>
          </a:prstGeom>
        </p:spPr>
        <p:txBody>
          <a:bodyPr lIns="0" tIns="0" rIns="0" bIns="0" rtlCol="0" anchor="t">
            <a:spAutoFit/>
          </a:bodyPr>
          <a:lstStyle/>
          <a:p>
            <a:pPr algn="ctr">
              <a:lnSpc>
                <a:spcPts val="6299"/>
              </a:lnSpc>
            </a:pPr>
            <a:r>
              <a:rPr lang="en-US" sz="4199" b="1">
                <a:solidFill>
                  <a:srgbClr val="10BB82"/>
                </a:solidFill>
                <a:latin typeface="Futura Bold"/>
                <a:ea typeface="Futura Bold"/>
                <a:cs typeface="Futura Bold"/>
                <a:sym typeface="Futura Bold"/>
              </a:rPr>
              <a:t>Analüütika</a:t>
            </a:r>
          </a:p>
        </p:txBody>
      </p:sp>
      <p:sp>
        <p:nvSpPr>
          <p:cNvPr id="27" name="TextBox 27"/>
          <p:cNvSpPr txBox="1"/>
          <p:nvPr/>
        </p:nvSpPr>
        <p:spPr>
          <a:xfrm>
            <a:off x="6806153" y="8853168"/>
            <a:ext cx="4795832" cy="830582"/>
          </a:xfrm>
          <a:prstGeom prst="rect">
            <a:avLst/>
          </a:prstGeom>
        </p:spPr>
        <p:txBody>
          <a:bodyPr lIns="0" tIns="0" rIns="0" bIns="0" rtlCol="0" anchor="t">
            <a:spAutoFit/>
          </a:bodyPr>
          <a:lstStyle/>
          <a:p>
            <a:pPr algn="ctr">
              <a:lnSpc>
                <a:spcPts val="6299"/>
              </a:lnSpc>
            </a:pPr>
            <a:r>
              <a:rPr lang="en-US" sz="4199" b="1">
                <a:solidFill>
                  <a:srgbClr val="10BB82"/>
                </a:solidFill>
                <a:latin typeface="Futura Bold"/>
                <a:ea typeface="Futura Bold"/>
                <a:cs typeface="Futura Bold"/>
                <a:sym typeface="Futura Bold"/>
              </a:rPr>
              <a:t>Post-analüütika</a:t>
            </a:r>
          </a:p>
        </p:txBody>
      </p:sp>
      <p:sp>
        <p:nvSpPr>
          <p:cNvPr id="28" name="TextBox 28"/>
          <p:cNvSpPr txBox="1"/>
          <p:nvPr/>
        </p:nvSpPr>
        <p:spPr>
          <a:xfrm>
            <a:off x="12236189" y="2671363"/>
            <a:ext cx="4795832" cy="830582"/>
          </a:xfrm>
          <a:prstGeom prst="rect">
            <a:avLst/>
          </a:prstGeom>
        </p:spPr>
        <p:txBody>
          <a:bodyPr lIns="0" tIns="0" rIns="0" bIns="0" rtlCol="0" anchor="t">
            <a:spAutoFit/>
          </a:bodyPr>
          <a:lstStyle/>
          <a:p>
            <a:pPr algn="ctr">
              <a:lnSpc>
                <a:spcPts val="6299"/>
              </a:lnSpc>
            </a:pPr>
            <a:r>
              <a:rPr lang="en-US" sz="4199" b="1">
                <a:solidFill>
                  <a:srgbClr val="10BB82"/>
                </a:solidFill>
                <a:latin typeface="Futura Bold"/>
                <a:ea typeface="Futura Bold"/>
                <a:cs typeface="Futura Bold"/>
                <a:sym typeface="Futura Bold"/>
              </a:rPr>
              <a:t>Post-post-analüütika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492035" y="1491535"/>
            <a:ext cx="7303930" cy="7303930"/>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2DCFF">
                <a:alpha val="14902"/>
              </a:srgbClr>
            </a:solidFill>
          </p:spPr>
        </p:sp>
      </p:grpSp>
      <p:grpSp>
        <p:nvGrpSpPr>
          <p:cNvPr id="4" name="Group 4"/>
          <p:cNvGrpSpPr/>
          <p:nvPr/>
        </p:nvGrpSpPr>
        <p:grpSpPr>
          <a:xfrm>
            <a:off x="4406682" y="4290811"/>
            <a:ext cx="1705379" cy="1705379"/>
            <a:chOff x="0" y="0"/>
            <a:chExt cx="6350000" cy="6350000"/>
          </a:xfrm>
        </p:grpSpPr>
        <p:sp>
          <p:nvSpPr>
            <p:cNvPr id="5" name="Freeform 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0BB82"/>
            </a:solidFill>
          </p:spPr>
        </p:sp>
      </p:grpSp>
      <p:grpSp>
        <p:nvGrpSpPr>
          <p:cNvPr id="6" name="Group 6"/>
          <p:cNvGrpSpPr/>
          <p:nvPr/>
        </p:nvGrpSpPr>
        <p:grpSpPr>
          <a:xfrm>
            <a:off x="11527805" y="4290811"/>
            <a:ext cx="1705379" cy="1705379"/>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0BB82"/>
            </a:solidFill>
          </p:spPr>
        </p:sp>
      </p:grpSp>
      <p:grpSp>
        <p:nvGrpSpPr>
          <p:cNvPr id="8" name="Group 8"/>
          <p:cNvGrpSpPr/>
          <p:nvPr/>
        </p:nvGrpSpPr>
        <p:grpSpPr>
          <a:xfrm>
            <a:off x="8075266" y="1028700"/>
            <a:ext cx="1705379" cy="1705379"/>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0BB82"/>
            </a:solidFill>
          </p:spPr>
        </p:sp>
      </p:grpSp>
      <p:grpSp>
        <p:nvGrpSpPr>
          <p:cNvPr id="10" name="Group 10"/>
          <p:cNvGrpSpPr/>
          <p:nvPr/>
        </p:nvGrpSpPr>
        <p:grpSpPr>
          <a:xfrm>
            <a:off x="8291311" y="7384646"/>
            <a:ext cx="1705379" cy="1705379"/>
            <a:chOff x="0" y="0"/>
            <a:chExt cx="6350000" cy="6350000"/>
          </a:xfrm>
        </p:grpSpPr>
        <p:sp>
          <p:nvSpPr>
            <p:cNvPr id="11" name="Freeform 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0BB82"/>
            </a:solidFill>
          </p:spPr>
        </p:sp>
      </p:grpSp>
      <p:sp>
        <p:nvSpPr>
          <p:cNvPr id="12" name="TextBox 12"/>
          <p:cNvSpPr txBox="1"/>
          <p:nvPr/>
        </p:nvSpPr>
        <p:spPr>
          <a:xfrm>
            <a:off x="6221314" y="2993019"/>
            <a:ext cx="5702101" cy="4200638"/>
          </a:xfrm>
          <a:prstGeom prst="rect">
            <a:avLst/>
          </a:prstGeom>
        </p:spPr>
        <p:txBody>
          <a:bodyPr lIns="0" tIns="0" rIns="0" bIns="0" rtlCol="0" anchor="t">
            <a:spAutoFit/>
          </a:bodyPr>
          <a:lstStyle/>
          <a:p>
            <a:pPr algn="ctr">
              <a:lnSpc>
                <a:spcPts val="11094"/>
              </a:lnSpc>
            </a:pPr>
            <a:r>
              <a:rPr lang="en-US" sz="9245">
                <a:solidFill>
                  <a:srgbClr val="0097B2"/>
                </a:solidFill>
                <a:latin typeface="tHe sOmEtHiNg"/>
                <a:ea typeface="tHe sOmEtHiNg"/>
                <a:cs typeface="tHe sOmEtHiNg"/>
                <a:sym typeface="tHe sOmEtHiNg"/>
              </a:rPr>
              <a:t>FOOKUS </a:t>
            </a:r>
          </a:p>
          <a:p>
            <a:pPr algn="ctr">
              <a:lnSpc>
                <a:spcPts val="11090"/>
              </a:lnSpc>
            </a:pPr>
            <a:r>
              <a:rPr lang="en-US" sz="9241">
                <a:solidFill>
                  <a:srgbClr val="0097B2"/>
                </a:solidFill>
                <a:latin typeface="tHe sOmEtHiNg"/>
                <a:ea typeface="tHe sOmEtHiNg"/>
                <a:cs typeface="tHe sOmEtHiNg"/>
                <a:sym typeface="tHe sOmEtHiNg"/>
              </a:rPr>
              <a:t>PRE-ANALÜÜTIKAL</a:t>
            </a:r>
          </a:p>
        </p:txBody>
      </p:sp>
      <p:sp>
        <p:nvSpPr>
          <p:cNvPr id="13" name="Freeform 13"/>
          <p:cNvSpPr/>
          <p:nvPr/>
        </p:nvSpPr>
        <p:spPr>
          <a:xfrm>
            <a:off x="11838651" y="4533831"/>
            <a:ext cx="1137778" cy="1280200"/>
          </a:xfrm>
          <a:custGeom>
            <a:avLst/>
            <a:gdLst/>
            <a:ahLst/>
            <a:cxnLst/>
            <a:rect l="l" t="t" r="r" b="b"/>
            <a:pathLst>
              <a:path w="1137778" h="1280200">
                <a:moveTo>
                  <a:pt x="0" y="0"/>
                </a:moveTo>
                <a:lnTo>
                  <a:pt x="1137778" y="0"/>
                </a:lnTo>
                <a:lnTo>
                  <a:pt x="1137778" y="1280201"/>
                </a:lnTo>
                <a:lnTo>
                  <a:pt x="0" y="128020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4" name="Freeform 14"/>
          <p:cNvSpPr/>
          <p:nvPr/>
        </p:nvSpPr>
        <p:spPr>
          <a:xfrm>
            <a:off x="4656357" y="4577079"/>
            <a:ext cx="1206029" cy="1236952"/>
          </a:xfrm>
          <a:custGeom>
            <a:avLst/>
            <a:gdLst/>
            <a:ahLst/>
            <a:cxnLst/>
            <a:rect l="l" t="t" r="r" b="b"/>
            <a:pathLst>
              <a:path w="1206029" h="1236952">
                <a:moveTo>
                  <a:pt x="0" y="0"/>
                </a:moveTo>
                <a:lnTo>
                  <a:pt x="1206028" y="0"/>
                </a:lnTo>
                <a:lnTo>
                  <a:pt x="1206028" y="1236953"/>
                </a:lnTo>
                <a:lnTo>
                  <a:pt x="0" y="123695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5" name="Freeform 15"/>
          <p:cNvSpPr/>
          <p:nvPr/>
        </p:nvSpPr>
        <p:spPr>
          <a:xfrm>
            <a:off x="8452883" y="1186770"/>
            <a:ext cx="1090552" cy="1389238"/>
          </a:xfrm>
          <a:custGeom>
            <a:avLst/>
            <a:gdLst/>
            <a:ahLst/>
            <a:cxnLst/>
            <a:rect l="l" t="t" r="r" b="b"/>
            <a:pathLst>
              <a:path w="1090552" h="1389238">
                <a:moveTo>
                  <a:pt x="0" y="0"/>
                </a:moveTo>
                <a:lnTo>
                  <a:pt x="1090552" y="0"/>
                </a:lnTo>
                <a:lnTo>
                  <a:pt x="1090552" y="1389239"/>
                </a:lnTo>
                <a:lnTo>
                  <a:pt x="0" y="1389239"/>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6" name="Freeform 16"/>
          <p:cNvSpPr/>
          <p:nvPr/>
        </p:nvSpPr>
        <p:spPr>
          <a:xfrm>
            <a:off x="8452883" y="7812354"/>
            <a:ext cx="1304976" cy="1099443"/>
          </a:xfrm>
          <a:custGeom>
            <a:avLst/>
            <a:gdLst/>
            <a:ahLst/>
            <a:cxnLst/>
            <a:rect l="l" t="t" r="r" b="b"/>
            <a:pathLst>
              <a:path w="1304976" h="1099443">
                <a:moveTo>
                  <a:pt x="0" y="0"/>
                </a:moveTo>
                <a:lnTo>
                  <a:pt x="1304976" y="0"/>
                </a:lnTo>
                <a:lnTo>
                  <a:pt x="1304976" y="1099443"/>
                </a:lnTo>
                <a:lnTo>
                  <a:pt x="0" y="1099443"/>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7" name="TextBox 17"/>
          <p:cNvSpPr txBox="1"/>
          <p:nvPr/>
        </p:nvSpPr>
        <p:spPr>
          <a:xfrm>
            <a:off x="533237" y="4774250"/>
            <a:ext cx="4193502" cy="638175"/>
          </a:xfrm>
          <a:prstGeom prst="rect">
            <a:avLst/>
          </a:prstGeom>
        </p:spPr>
        <p:txBody>
          <a:bodyPr lIns="0" tIns="0" rIns="0" bIns="0" rtlCol="0" anchor="t">
            <a:spAutoFit/>
          </a:bodyPr>
          <a:lstStyle/>
          <a:p>
            <a:pPr algn="ctr">
              <a:lnSpc>
                <a:spcPts val="5040"/>
              </a:lnSpc>
            </a:pPr>
            <a:r>
              <a:rPr lang="en-US" sz="4200" b="1">
                <a:solidFill>
                  <a:srgbClr val="0097B2"/>
                </a:solidFill>
                <a:latin typeface="Barlow Bold"/>
                <a:ea typeface="Barlow Bold"/>
                <a:cs typeface="Barlow Bold"/>
                <a:sym typeface="Barlow Bold"/>
              </a:rPr>
              <a:t>ÕIGE UURING</a:t>
            </a:r>
          </a:p>
        </p:txBody>
      </p:sp>
      <p:sp>
        <p:nvSpPr>
          <p:cNvPr id="18" name="TextBox 18"/>
          <p:cNvSpPr txBox="1"/>
          <p:nvPr/>
        </p:nvSpPr>
        <p:spPr>
          <a:xfrm>
            <a:off x="13559309" y="4290811"/>
            <a:ext cx="4459403" cy="1276350"/>
          </a:xfrm>
          <a:prstGeom prst="rect">
            <a:avLst/>
          </a:prstGeom>
        </p:spPr>
        <p:txBody>
          <a:bodyPr lIns="0" tIns="0" rIns="0" bIns="0" rtlCol="0" anchor="t">
            <a:spAutoFit/>
          </a:bodyPr>
          <a:lstStyle/>
          <a:p>
            <a:pPr algn="ctr">
              <a:lnSpc>
                <a:spcPts val="5040"/>
              </a:lnSpc>
            </a:pPr>
            <a:r>
              <a:rPr lang="en-US" sz="4200" b="1">
                <a:solidFill>
                  <a:srgbClr val="0097B2"/>
                </a:solidFill>
                <a:latin typeface="Barlow Bold"/>
                <a:ea typeface="Barlow Bold"/>
                <a:cs typeface="Barlow Bold"/>
                <a:sym typeface="Barlow Bold"/>
              </a:rPr>
              <a:t>ÕIGE PROOVIMATERJAL</a:t>
            </a:r>
          </a:p>
        </p:txBody>
      </p:sp>
      <p:sp>
        <p:nvSpPr>
          <p:cNvPr id="19" name="TextBox 19"/>
          <p:cNvSpPr txBox="1"/>
          <p:nvPr/>
        </p:nvSpPr>
        <p:spPr>
          <a:xfrm>
            <a:off x="7047249" y="390525"/>
            <a:ext cx="4193502" cy="638175"/>
          </a:xfrm>
          <a:prstGeom prst="rect">
            <a:avLst/>
          </a:prstGeom>
        </p:spPr>
        <p:txBody>
          <a:bodyPr lIns="0" tIns="0" rIns="0" bIns="0" rtlCol="0" anchor="t">
            <a:spAutoFit/>
          </a:bodyPr>
          <a:lstStyle/>
          <a:p>
            <a:pPr algn="ctr">
              <a:lnSpc>
                <a:spcPts val="5040"/>
              </a:lnSpc>
            </a:pPr>
            <a:r>
              <a:rPr lang="en-US" sz="4200" b="1">
                <a:solidFill>
                  <a:srgbClr val="0097B2"/>
                </a:solidFill>
                <a:latin typeface="Barlow Bold"/>
                <a:ea typeface="Barlow Bold"/>
                <a:cs typeface="Barlow Bold"/>
                <a:sym typeface="Barlow Bold"/>
              </a:rPr>
              <a:t>ÕIGE PATSIENT</a:t>
            </a:r>
          </a:p>
        </p:txBody>
      </p:sp>
      <p:sp>
        <p:nvSpPr>
          <p:cNvPr id="20" name="TextBox 20"/>
          <p:cNvSpPr txBox="1"/>
          <p:nvPr/>
        </p:nvSpPr>
        <p:spPr>
          <a:xfrm>
            <a:off x="7047249" y="9240837"/>
            <a:ext cx="4193502" cy="638175"/>
          </a:xfrm>
          <a:prstGeom prst="rect">
            <a:avLst/>
          </a:prstGeom>
        </p:spPr>
        <p:txBody>
          <a:bodyPr lIns="0" tIns="0" rIns="0" bIns="0" rtlCol="0" anchor="t">
            <a:spAutoFit/>
          </a:bodyPr>
          <a:lstStyle/>
          <a:p>
            <a:pPr algn="ctr">
              <a:lnSpc>
                <a:spcPts val="5040"/>
              </a:lnSpc>
            </a:pPr>
            <a:r>
              <a:rPr lang="en-US" sz="4200" b="1">
                <a:solidFill>
                  <a:srgbClr val="0097B2"/>
                </a:solidFill>
                <a:latin typeface="Barlow Bold"/>
                <a:ea typeface="Barlow Bold"/>
                <a:cs typeface="Barlow Bold"/>
                <a:sym typeface="Barlow Bold"/>
              </a:rPr>
              <a:t>ÕIGE AJASTUS</a:t>
            </a:r>
          </a:p>
        </p:txBody>
      </p:sp>
      <p:sp>
        <p:nvSpPr>
          <p:cNvPr id="21" name="TextBox 21"/>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8</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932488" y="1028700"/>
            <a:ext cx="4682845" cy="8229600"/>
            <a:chOff x="0" y="0"/>
            <a:chExt cx="1955239" cy="3436123"/>
          </a:xfrm>
        </p:grpSpPr>
        <p:sp>
          <p:nvSpPr>
            <p:cNvPr id="3" name="Freeform 3"/>
            <p:cNvSpPr/>
            <p:nvPr/>
          </p:nvSpPr>
          <p:spPr>
            <a:xfrm>
              <a:off x="0" y="0"/>
              <a:ext cx="1955239" cy="3436123"/>
            </a:xfrm>
            <a:custGeom>
              <a:avLst/>
              <a:gdLst/>
              <a:ahLst/>
              <a:cxnLst/>
              <a:rect l="l" t="t" r="r" b="b"/>
              <a:pathLst>
                <a:path w="1955239" h="3436123">
                  <a:moveTo>
                    <a:pt x="0" y="0"/>
                  </a:moveTo>
                  <a:lnTo>
                    <a:pt x="1955239" y="0"/>
                  </a:lnTo>
                  <a:lnTo>
                    <a:pt x="1955239" y="3436123"/>
                  </a:lnTo>
                  <a:lnTo>
                    <a:pt x="0" y="3436123"/>
                  </a:lnTo>
                  <a:close/>
                </a:path>
              </a:pathLst>
            </a:custGeom>
            <a:solidFill>
              <a:srgbClr val="10BB82"/>
            </a:solidFill>
          </p:spPr>
        </p:sp>
      </p:grpSp>
      <p:grpSp>
        <p:nvGrpSpPr>
          <p:cNvPr id="4" name="Group 4"/>
          <p:cNvGrpSpPr/>
          <p:nvPr/>
        </p:nvGrpSpPr>
        <p:grpSpPr>
          <a:xfrm>
            <a:off x="7260034" y="1028700"/>
            <a:ext cx="9999266" cy="3946121"/>
            <a:chOff x="0" y="0"/>
            <a:chExt cx="13332354" cy="5261495"/>
          </a:xfrm>
        </p:grpSpPr>
        <p:grpSp>
          <p:nvGrpSpPr>
            <p:cNvPr id="5" name="Group 5"/>
            <p:cNvGrpSpPr/>
            <p:nvPr/>
          </p:nvGrpSpPr>
          <p:grpSpPr>
            <a:xfrm>
              <a:off x="6240954" y="0"/>
              <a:ext cx="7091401" cy="5261495"/>
              <a:chOff x="0" y="0"/>
              <a:chExt cx="7091401" cy="5261495"/>
            </a:xfrm>
          </p:grpSpPr>
          <p:pic>
            <p:nvPicPr>
              <p:cNvPr id="6" name="Picture 6"/>
              <p:cNvPicPr>
                <a:picLocks noChangeAspect="1"/>
              </p:cNvPicPr>
              <p:nvPr/>
            </p:nvPicPr>
            <p:blipFill>
              <a:blip r:embed="rId3"/>
              <a:srcRect l="5101" r="5101"/>
              <a:stretch>
                <a:fillRect/>
              </a:stretch>
            </p:blipFill>
            <p:spPr>
              <a:xfrm>
                <a:off x="0" y="0"/>
                <a:ext cx="7091401" cy="5261495"/>
              </a:xfrm>
              <a:prstGeom prst="rect">
                <a:avLst/>
              </a:prstGeom>
            </p:spPr>
          </p:pic>
        </p:grpSp>
        <p:sp>
          <p:nvSpPr>
            <p:cNvPr id="7" name="TextBox 7"/>
            <p:cNvSpPr txBox="1"/>
            <p:nvPr/>
          </p:nvSpPr>
          <p:spPr>
            <a:xfrm>
              <a:off x="0" y="1506916"/>
              <a:ext cx="5370336" cy="1990488"/>
            </a:xfrm>
            <a:prstGeom prst="rect">
              <a:avLst/>
            </a:prstGeom>
          </p:spPr>
          <p:txBody>
            <a:bodyPr lIns="0" tIns="0" rIns="0" bIns="0" rtlCol="0" anchor="t">
              <a:spAutoFit/>
            </a:bodyPr>
            <a:lstStyle/>
            <a:p>
              <a:pPr algn="ctr">
                <a:lnSpc>
                  <a:spcPts val="12905"/>
                </a:lnSpc>
              </a:pPr>
              <a:r>
                <a:rPr lang="en-US" sz="8603" dirty="0">
                  <a:solidFill>
                    <a:srgbClr val="FFFFFF"/>
                  </a:solidFill>
                  <a:latin typeface="tHe sOmEtHiNg"/>
                  <a:ea typeface="tHe sOmEtHiNg"/>
                  <a:cs typeface="tHe sOmEtHiNg"/>
                  <a:sym typeface="tHe sOmEtHiNg"/>
                </a:rPr>
                <a:t>KOOLITUSED</a:t>
              </a:r>
            </a:p>
          </p:txBody>
        </p:sp>
      </p:grpSp>
      <p:sp>
        <p:nvSpPr>
          <p:cNvPr id="8" name="TextBox 8"/>
          <p:cNvSpPr txBox="1"/>
          <p:nvPr/>
        </p:nvSpPr>
        <p:spPr>
          <a:xfrm>
            <a:off x="1030267" y="4495800"/>
            <a:ext cx="5578371" cy="1514475"/>
          </a:xfrm>
          <a:prstGeom prst="rect">
            <a:avLst/>
          </a:prstGeom>
        </p:spPr>
        <p:txBody>
          <a:bodyPr lIns="0" tIns="0" rIns="0" bIns="0" rtlCol="0" anchor="t">
            <a:spAutoFit/>
          </a:bodyPr>
          <a:lstStyle/>
          <a:p>
            <a:pPr algn="ctr">
              <a:lnSpc>
                <a:spcPts val="5999"/>
              </a:lnSpc>
            </a:pPr>
            <a:r>
              <a:rPr lang="en-US" sz="4999" b="1">
                <a:solidFill>
                  <a:srgbClr val="0097B2"/>
                </a:solidFill>
                <a:latin typeface="Barlow Bold"/>
                <a:ea typeface="Barlow Bold"/>
                <a:cs typeface="Barlow Bold"/>
                <a:sym typeface="Barlow Bold"/>
              </a:rPr>
              <a:t>Mida labor saab teha?</a:t>
            </a:r>
          </a:p>
        </p:txBody>
      </p:sp>
      <p:sp>
        <p:nvSpPr>
          <p:cNvPr id="9" name="TextBox 9"/>
          <p:cNvSpPr txBox="1"/>
          <p:nvPr/>
        </p:nvSpPr>
        <p:spPr>
          <a:xfrm>
            <a:off x="17259300" y="9210675"/>
            <a:ext cx="152400" cy="200025"/>
          </a:xfrm>
          <a:prstGeom prst="rect">
            <a:avLst/>
          </a:prstGeom>
        </p:spPr>
        <p:txBody>
          <a:bodyPr wrap="none" lIns="0" tIns="0" rIns="0" bIns="0" rtlCol="0" anchor="t">
            <a:spAutoFit/>
          </a:bodyPr>
          <a:lstStyle/>
          <a:p>
            <a:pPr algn="ctr">
              <a:lnSpc>
                <a:spcPts val="2800"/>
              </a:lnSpc>
              <a:spcBef>
                <a:spcPct val="0"/>
              </a:spcBef>
            </a:pPr>
            <a:r>
              <a:rPr lang="en-US" sz="2000">
                <a:solidFill>
                  <a:srgbClr val="000000"/>
                </a:solidFill>
                <a:latin typeface="Open Sans"/>
                <a:ea typeface="Open Sans"/>
                <a:cs typeface="Open Sans"/>
                <a:sym typeface="Open Sans"/>
              </a:rPr>
              <a:t>9</a:t>
            </a:r>
          </a:p>
        </p:txBody>
      </p:sp>
      <p:grpSp>
        <p:nvGrpSpPr>
          <p:cNvPr id="10" name="Group 10"/>
          <p:cNvGrpSpPr/>
          <p:nvPr/>
        </p:nvGrpSpPr>
        <p:grpSpPr>
          <a:xfrm>
            <a:off x="7412434" y="5312179"/>
            <a:ext cx="9846866" cy="3946121"/>
            <a:chOff x="0" y="0"/>
            <a:chExt cx="13129154" cy="5261495"/>
          </a:xfrm>
        </p:grpSpPr>
        <p:grpSp>
          <p:nvGrpSpPr>
            <p:cNvPr id="11" name="Group 11"/>
            <p:cNvGrpSpPr/>
            <p:nvPr/>
          </p:nvGrpSpPr>
          <p:grpSpPr>
            <a:xfrm>
              <a:off x="6037754" y="0"/>
              <a:ext cx="7091401" cy="5261495"/>
              <a:chOff x="0" y="0"/>
              <a:chExt cx="7091401" cy="5261495"/>
            </a:xfrm>
          </p:grpSpPr>
          <p:pic>
            <p:nvPicPr>
              <p:cNvPr id="12" name="Picture 12"/>
              <p:cNvPicPr>
                <a:picLocks noChangeAspect="1"/>
              </p:cNvPicPr>
              <p:nvPr/>
            </p:nvPicPr>
            <p:blipFill>
              <a:blip r:embed="rId4"/>
              <a:srcRect l="5101" r="5101"/>
              <a:stretch>
                <a:fillRect/>
              </a:stretch>
            </p:blipFill>
            <p:spPr>
              <a:xfrm>
                <a:off x="0" y="0"/>
                <a:ext cx="7091401" cy="5261495"/>
              </a:xfrm>
              <a:prstGeom prst="rect">
                <a:avLst/>
              </a:prstGeom>
            </p:spPr>
          </p:pic>
        </p:grpSp>
        <p:sp>
          <p:nvSpPr>
            <p:cNvPr id="13" name="TextBox 13"/>
            <p:cNvSpPr txBox="1"/>
            <p:nvPr/>
          </p:nvSpPr>
          <p:spPr>
            <a:xfrm>
              <a:off x="0" y="280769"/>
              <a:ext cx="5370336" cy="4160863"/>
            </a:xfrm>
            <a:prstGeom prst="rect">
              <a:avLst/>
            </a:prstGeom>
          </p:spPr>
          <p:txBody>
            <a:bodyPr lIns="0" tIns="0" rIns="0" bIns="0" rtlCol="0" anchor="t">
              <a:spAutoFit/>
            </a:bodyPr>
            <a:lstStyle/>
            <a:p>
              <a:pPr algn="ctr">
                <a:lnSpc>
                  <a:spcPts val="12905"/>
                </a:lnSpc>
              </a:pPr>
              <a:r>
                <a:rPr lang="en-US" sz="8603" dirty="0">
                  <a:solidFill>
                    <a:srgbClr val="FFFFFF"/>
                  </a:solidFill>
                  <a:latin typeface="tHe sOmEtHiNg"/>
                  <a:ea typeface="tHe sOmEtHiNg"/>
                  <a:cs typeface="tHe sOmEtHiNg"/>
                  <a:sym typeface="tHe sOmEtHiNg"/>
                </a:rPr>
                <a:t>KOOSTÖÖ JA TAGASISIDE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1493</Words>
  <Application>Microsoft Office PowerPoint</Application>
  <PresentationFormat>Custom</PresentationFormat>
  <Paragraphs>173</Paragraphs>
  <Slides>20</Slides>
  <Notes>12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Open Sauce Bold</vt:lpstr>
      <vt:lpstr>Arial</vt:lpstr>
      <vt:lpstr>Kavoon</vt:lpstr>
      <vt:lpstr>Calibri</vt:lpstr>
      <vt:lpstr>Open Sans</vt:lpstr>
      <vt:lpstr>Barlow Bold</vt:lpstr>
      <vt:lpstr>Playland</vt:lpstr>
      <vt:lpstr>Futura Bold</vt:lpstr>
      <vt:lpstr>Barlow</vt:lpstr>
      <vt:lpstr>tHe sOmEtHiNg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VÄÄRTUSPÕHINE LABORIMEDITSIIN</dc:title>
  <cp:lastModifiedBy>Anna Erik - IVKH</cp:lastModifiedBy>
  <cp:revision>3</cp:revision>
  <dcterms:created xsi:type="dcterms:W3CDTF">2006-08-16T00:00:00Z</dcterms:created>
  <dcterms:modified xsi:type="dcterms:W3CDTF">2026-05-04T09:32:44Z</dcterms:modified>
  <dc:identifier>DAHHGN2NTJE</dc:identifier>
</cp:coreProperties>
</file>